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rawings/drawing3.xml" ContentType="application/vnd.openxmlformats-officedocument.drawingml.chartshape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73" r:id="rId2"/>
    <p:sldId id="278" r:id="rId3"/>
    <p:sldId id="274" r:id="rId4"/>
    <p:sldId id="326" r:id="rId5"/>
    <p:sldId id="279" r:id="rId6"/>
    <p:sldId id="280" r:id="rId7"/>
    <p:sldId id="281" r:id="rId8"/>
    <p:sldId id="327" r:id="rId9"/>
    <p:sldId id="282" r:id="rId10"/>
    <p:sldId id="328" r:id="rId11"/>
    <p:sldId id="283" r:id="rId12"/>
    <p:sldId id="284" r:id="rId13"/>
    <p:sldId id="285" r:id="rId14"/>
    <p:sldId id="286" r:id="rId15"/>
    <p:sldId id="287" r:id="rId16"/>
    <p:sldId id="288" r:id="rId17"/>
    <p:sldId id="322" r:id="rId18"/>
    <p:sldId id="323" r:id="rId19"/>
    <p:sldId id="324" r:id="rId20"/>
    <p:sldId id="329" r:id="rId21"/>
    <p:sldId id="289" r:id="rId22"/>
    <p:sldId id="290" r:id="rId23"/>
    <p:sldId id="331" r:id="rId24"/>
    <p:sldId id="332" r:id="rId25"/>
    <p:sldId id="333" r:id="rId26"/>
    <p:sldId id="334" r:id="rId27"/>
    <p:sldId id="384" r:id="rId28"/>
    <p:sldId id="385" r:id="rId29"/>
    <p:sldId id="386" r:id="rId30"/>
    <p:sldId id="387" r:id="rId31"/>
    <p:sldId id="388" r:id="rId32"/>
    <p:sldId id="389" r:id="rId33"/>
    <p:sldId id="336" r:id="rId34"/>
    <p:sldId id="335" r:id="rId35"/>
    <p:sldId id="291" r:id="rId36"/>
    <p:sldId id="340" r:id="rId37"/>
    <p:sldId id="341" r:id="rId38"/>
    <p:sldId id="342" r:id="rId39"/>
    <p:sldId id="397" r:id="rId40"/>
    <p:sldId id="398" r:id="rId41"/>
    <p:sldId id="399" r:id="rId42"/>
    <p:sldId id="400" r:id="rId43"/>
    <p:sldId id="401" r:id="rId44"/>
    <p:sldId id="402" r:id="rId45"/>
    <p:sldId id="403" r:id="rId46"/>
    <p:sldId id="343" r:id="rId47"/>
    <p:sldId id="339" r:id="rId48"/>
    <p:sldId id="338" r:id="rId49"/>
    <p:sldId id="347" r:id="rId50"/>
    <p:sldId id="346" r:id="rId51"/>
    <p:sldId id="348" r:id="rId52"/>
    <p:sldId id="344" r:id="rId53"/>
    <p:sldId id="349" r:id="rId54"/>
    <p:sldId id="345" r:id="rId55"/>
    <p:sldId id="350" r:id="rId56"/>
    <p:sldId id="337" r:id="rId57"/>
    <p:sldId id="351" r:id="rId58"/>
    <p:sldId id="292" r:id="rId59"/>
    <p:sldId id="293" r:id="rId60"/>
    <p:sldId id="294" r:id="rId61"/>
    <p:sldId id="295" r:id="rId62"/>
    <p:sldId id="390" r:id="rId63"/>
    <p:sldId id="391" r:id="rId64"/>
    <p:sldId id="392" r:id="rId65"/>
    <p:sldId id="393" r:id="rId66"/>
    <p:sldId id="394" r:id="rId67"/>
    <p:sldId id="395" r:id="rId68"/>
    <p:sldId id="396" r:id="rId69"/>
    <p:sldId id="352" r:id="rId70"/>
    <p:sldId id="296" r:id="rId71"/>
    <p:sldId id="353" r:id="rId72"/>
    <p:sldId id="354" r:id="rId73"/>
    <p:sldId id="297" r:id="rId74"/>
    <p:sldId id="298" r:id="rId75"/>
    <p:sldId id="366" r:id="rId76"/>
    <p:sldId id="367" r:id="rId77"/>
    <p:sldId id="368" r:id="rId78"/>
    <p:sldId id="355" r:id="rId79"/>
    <p:sldId id="362" r:id="rId80"/>
    <p:sldId id="363" r:id="rId81"/>
    <p:sldId id="364" r:id="rId82"/>
    <p:sldId id="365" r:id="rId83"/>
    <p:sldId id="369" r:id="rId84"/>
    <p:sldId id="356" r:id="rId85"/>
    <p:sldId id="361" r:id="rId86"/>
    <p:sldId id="370" r:id="rId87"/>
    <p:sldId id="360" r:id="rId88"/>
    <p:sldId id="359" r:id="rId89"/>
    <p:sldId id="371" r:id="rId90"/>
    <p:sldId id="374" r:id="rId91"/>
    <p:sldId id="372" r:id="rId92"/>
    <p:sldId id="373" r:id="rId93"/>
    <p:sldId id="375" r:id="rId94"/>
    <p:sldId id="358" r:id="rId95"/>
    <p:sldId id="376" r:id="rId96"/>
    <p:sldId id="377" r:id="rId97"/>
    <p:sldId id="378" r:id="rId98"/>
    <p:sldId id="379" r:id="rId99"/>
    <p:sldId id="357" r:id="rId100"/>
    <p:sldId id="380" r:id="rId101"/>
    <p:sldId id="381" r:id="rId102"/>
    <p:sldId id="382" r:id="rId103"/>
    <p:sldId id="383" r:id="rId10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Feuille_Microsoft_Office_Excel2.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Feuille_Microsoft_Office_Excel3.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package" Target="../embeddings/Feuille_Microsoft_Office_Excel4.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4.xml"/><Relationship Id="rId1" Type="http://schemas.openxmlformats.org/officeDocument/2006/relationships/package" Target="../embeddings/Feuille_Microsoft_Office_Excel5.xlsx"/><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fr-CA"/>
  <c:chart>
    <c:title>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plotArea>
      <c:layout/>
      <c:pieChart>
        <c:varyColors val="1"/>
        <c:ser>
          <c:idx val="0"/>
          <c:order val="0"/>
          <c:tx>
            <c:strRef>
              <c:f>Feuil1!$B$1</c:f>
              <c:strCache>
                <c:ptCount val="1"/>
                <c:pt idx="0">
                  <c:v>%</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16-48C1-8B3A-02751035F80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0DC-4C7F-8AB0-ACA234E7FAA8}"/>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0DC-4C7F-8AB0-ACA234E7FAA8}"/>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0DC-4C7F-8AB0-ACA234E7FAA8}"/>
              </c:ext>
            </c:extLst>
          </c:dPt>
          <c:cat>
            <c:strRef>
              <c:f>Feuil1!$A$2:$A$5</c:f>
              <c:strCache>
                <c:ptCount val="3"/>
                <c:pt idx="0">
                  <c:v>Technique</c:v>
                </c:pt>
                <c:pt idx="1">
                  <c:v>Tactique individuelle</c:v>
                </c:pt>
                <c:pt idx="2">
                  <c:v>Tactique collective</c:v>
                </c:pt>
              </c:strCache>
            </c:strRef>
          </c:cat>
          <c:val>
            <c:numRef>
              <c:f>Feuil1!$B$2:$B$5</c:f>
              <c:numCache>
                <c:formatCode>General</c:formatCode>
                <c:ptCount val="4"/>
                <c:pt idx="0">
                  <c:v>60</c:v>
                </c:pt>
                <c:pt idx="1">
                  <c:v>25</c:v>
                </c:pt>
                <c:pt idx="2">
                  <c:v>15</c:v>
                </c:pt>
                <c:pt idx="3">
                  <c:v>0</c:v>
                </c:pt>
              </c:numCache>
            </c:numRef>
          </c:val>
          <c:extLst xmlns:c16r2="http://schemas.microsoft.com/office/drawing/2015/06/chart">
            <c:ext xmlns:c16="http://schemas.microsoft.com/office/drawing/2014/chart" uri="{C3380CC4-5D6E-409C-BE32-E72D297353CC}">
              <c16:uniqueId val="{00000000-CD16-48C1-8B3A-02751035F807}"/>
            </c:ext>
          </c:extLst>
        </c:ser>
        <c:dLbls/>
        <c:firstSliceAng val="0"/>
      </c:pieChart>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egendEntry>
        <c:idx val="2"/>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ayout>
        <c:manualLayout>
          <c:xMode val="edge"/>
          <c:yMode val="edge"/>
          <c:x val="5.6495300006103907E-2"/>
          <c:y val="0.85255577427821538"/>
          <c:w val="0.93933482878593644"/>
          <c:h val="0.14744422572178481"/>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noFill/>
    <a:ln>
      <a:noFill/>
    </a:ln>
    <a:effectLst/>
  </c:spPr>
  <c:txPr>
    <a:bodyPr/>
    <a:lstStyle/>
    <a:p>
      <a:pPr>
        <a:defRPr/>
      </a:pPr>
      <a:endParaRPr lang="fr-F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fr-CA"/>
  <c:chart>
    <c:title>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plotArea>
      <c:layout/>
      <c:pieChart>
        <c:varyColors val="1"/>
        <c:ser>
          <c:idx val="0"/>
          <c:order val="0"/>
          <c:tx>
            <c:strRef>
              <c:f>Feuil1!$B$1</c:f>
              <c:strCache>
                <c:ptCount val="1"/>
                <c:pt idx="0">
                  <c:v>%</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16-48C1-8B3A-02751035F80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DA5-4BE6-A1D5-4E12FF304773}"/>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DA5-4BE6-A1D5-4E12FF304773}"/>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DA5-4BE6-A1D5-4E12FF304773}"/>
              </c:ext>
            </c:extLst>
          </c:dPt>
          <c:cat>
            <c:strRef>
              <c:f>Feuil1!$A$2:$A$5</c:f>
              <c:strCache>
                <c:ptCount val="3"/>
                <c:pt idx="0">
                  <c:v>Technique</c:v>
                </c:pt>
                <c:pt idx="1">
                  <c:v>Tactique individuelle</c:v>
                </c:pt>
                <c:pt idx="2">
                  <c:v>Tactique collective</c:v>
                </c:pt>
              </c:strCache>
            </c:strRef>
          </c:cat>
          <c:val>
            <c:numRef>
              <c:f>Feuil1!$B$2:$B$5</c:f>
              <c:numCache>
                <c:formatCode>General</c:formatCode>
                <c:ptCount val="4"/>
                <c:pt idx="0">
                  <c:v>45</c:v>
                </c:pt>
                <c:pt idx="1">
                  <c:v>30</c:v>
                </c:pt>
                <c:pt idx="2">
                  <c:v>25</c:v>
                </c:pt>
                <c:pt idx="3">
                  <c:v>0</c:v>
                </c:pt>
              </c:numCache>
            </c:numRef>
          </c:val>
          <c:extLst xmlns:c16r2="http://schemas.microsoft.com/office/drawing/2015/06/chart">
            <c:ext xmlns:c16="http://schemas.microsoft.com/office/drawing/2014/chart" uri="{C3380CC4-5D6E-409C-BE32-E72D297353CC}">
              <c16:uniqueId val="{00000000-CD16-48C1-8B3A-02751035F807}"/>
            </c:ext>
          </c:extLst>
        </c:ser>
        <c:dLbls/>
        <c:firstSliceAng val="0"/>
      </c:pieChart>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egendEntry>
        <c:idx val="2"/>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ayout>
        <c:manualLayout>
          <c:xMode val="edge"/>
          <c:yMode val="edge"/>
          <c:x val="5.64953000061039E-2"/>
          <c:y val="0.85255577427821538"/>
          <c:w val="0.93933482878593644"/>
          <c:h val="0.14744422572178481"/>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noFill/>
    <a:ln>
      <a:noFill/>
    </a:ln>
    <a:effectLst/>
  </c:spPr>
  <c:txPr>
    <a:bodyPr/>
    <a:lstStyle/>
    <a:p>
      <a:pPr>
        <a:defRPr/>
      </a:pPr>
      <a:endParaRPr lang="fr-FR"/>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fr-CA"/>
  <c:chart>
    <c:title>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plotArea>
      <c:layout/>
      <c:pieChart>
        <c:varyColors val="1"/>
        <c:ser>
          <c:idx val="0"/>
          <c:order val="0"/>
          <c:tx>
            <c:strRef>
              <c:f>Feuil1!$B$1</c:f>
              <c:strCache>
                <c:ptCount val="1"/>
                <c:pt idx="0">
                  <c:v>%</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16-48C1-8B3A-02751035F80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F53-4088-A5C0-728BBF35EB0E}"/>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F53-4088-A5C0-728BBF35EB0E}"/>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F53-4088-A5C0-728BBF35EB0E}"/>
              </c:ext>
            </c:extLst>
          </c:dPt>
          <c:cat>
            <c:strRef>
              <c:f>Feuil1!$A$2:$A$5</c:f>
              <c:strCache>
                <c:ptCount val="3"/>
                <c:pt idx="0">
                  <c:v>Technique</c:v>
                </c:pt>
                <c:pt idx="1">
                  <c:v>Tactique individuelle</c:v>
                </c:pt>
                <c:pt idx="2">
                  <c:v>Tactique collective</c:v>
                </c:pt>
              </c:strCache>
            </c:strRef>
          </c:cat>
          <c:val>
            <c:numRef>
              <c:f>Feuil1!$B$2:$B$5</c:f>
              <c:numCache>
                <c:formatCode>General</c:formatCode>
                <c:ptCount val="4"/>
                <c:pt idx="0">
                  <c:v>30</c:v>
                </c:pt>
                <c:pt idx="1">
                  <c:v>35</c:v>
                </c:pt>
                <c:pt idx="2">
                  <c:v>35</c:v>
                </c:pt>
                <c:pt idx="3">
                  <c:v>0</c:v>
                </c:pt>
              </c:numCache>
            </c:numRef>
          </c:val>
          <c:extLst xmlns:c16r2="http://schemas.microsoft.com/office/drawing/2015/06/chart">
            <c:ext xmlns:c16="http://schemas.microsoft.com/office/drawing/2014/chart" uri="{C3380CC4-5D6E-409C-BE32-E72D297353CC}">
              <c16:uniqueId val="{00000000-CD16-48C1-8B3A-02751035F807}"/>
            </c:ext>
          </c:extLst>
        </c:ser>
        <c:dLbls/>
        <c:firstSliceAng val="0"/>
      </c:pieChart>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egendEntry>
        <c:idx val="2"/>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ayout>
        <c:manualLayout>
          <c:xMode val="edge"/>
          <c:yMode val="edge"/>
          <c:x val="3.3991713114512365E-2"/>
          <c:y val="0.91832118207446289"/>
          <c:w val="0.96385163231000626"/>
          <c:h val="6.3160299407018575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noFill/>
    <a:ln>
      <a:noFill/>
    </a:ln>
    <a:effectLst/>
  </c:spPr>
  <c:txPr>
    <a:bodyPr/>
    <a:lstStyle/>
    <a:p>
      <a:pPr>
        <a:defRPr/>
      </a:pPr>
      <a:endParaRPr lang="fr-FR"/>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fr-CA"/>
  <c:chart>
    <c:title>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plotArea>
      <c:layout/>
      <c:pieChart>
        <c:varyColors val="1"/>
        <c:ser>
          <c:idx val="0"/>
          <c:order val="0"/>
          <c:tx>
            <c:strRef>
              <c:f>Feuil1!$B$1</c:f>
              <c:strCache>
                <c:ptCount val="1"/>
                <c:pt idx="0">
                  <c:v>%</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16-48C1-8B3A-02751035F80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7AE-48FC-B02A-39CA7542BE7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7AE-48FC-B02A-39CA7542BE7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7AE-48FC-B02A-39CA7542BE72}"/>
              </c:ext>
            </c:extLst>
          </c:dPt>
          <c:cat>
            <c:strRef>
              <c:f>Feuil1!$A$2:$A$5</c:f>
              <c:strCache>
                <c:ptCount val="3"/>
                <c:pt idx="0">
                  <c:v>Technique</c:v>
                </c:pt>
                <c:pt idx="1">
                  <c:v>Tactique individuelle</c:v>
                </c:pt>
                <c:pt idx="2">
                  <c:v>Tactique collective</c:v>
                </c:pt>
              </c:strCache>
            </c:strRef>
          </c:cat>
          <c:val>
            <c:numRef>
              <c:f>Feuil1!$B$2:$B$5</c:f>
              <c:numCache>
                <c:formatCode>General</c:formatCode>
                <c:ptCount val="4"/>
                <c:pt idx="0">
                  <c:v>15</c:v>
                </c:pt>
                <c:pt idx="1">
                  <c:v>40</c:v>
                </c:pt>
                <c:pt idx="2">
                  <c:v>45</c:v>
                </c:pt>
                <c:pt idx="3">
                  <c:v>0</c:v>
                </c:pt>
              </c:numCache>
            </c:numRef>
          </c:val>
          <c:extLst xmlns:c16r2="http://schemas.microsoft.com/office/drawing/2015/06/chart">
            <c:ext xmlns:c16="http://schemas.microsoft.com/office/drawing/2014/chart" uri="{C3380CC4-5D6E-409C-BE32-E72D297353CC}">
              <c16:uniqueId val="{00000000-CD16-48C1-8B3A-02751035F807}"/>
            </c:ext>
          </c:extLst>
        </c:ser>
        <c:dLbls/>
        <c:firstSliceAng val="0"/>
      </c:pieChart>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egendEntry>
        <c:idx val="2"/>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fr-FR"/>
          </a:p>
        </c:txPr>
      </c:legendEntry>
      <c:layout>
        <c:manualLayout>
          <c:xMode val="edge"/>
          <c:yMode val="edge"/>
          <c:x val="3.3981405733374236E-2"/>
          <c:y val="0.85255576545036649"/>
          <c:w val="0.93933482878593644"/>
          <c:h val="0.14744422572178481"/>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noFill/>
    <a:ln>
      <a:noFill/>
    </a:ln>
    <a:effectLst/>
  </c:spPr>
  <c:txPr>
    <a:bodyPr/>
    <a:lstStyle/>
    <a:p>
      <a:pPr>
        <a:defRPr/>
      </a:pPr>
      <a:endParaRPr lang="fr-FR"/>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0.51486</cdr:x>
      <cdr:y>0.48155</cdr:y>
    </cdr:from>
    <cdr:to>
      <cdr:x>0.65116</cdr:x>
      <cdr:y>0.6246</cdr:y>
    </cdr:to>
    <cdr:sp macro="" textlink="">
      <cdr:nvSpPr>
        <cdr:cNvPr id="2" name="Rectangle 1"/>
        <cdr:cNvSpPr/>
      </cdr:nvSpPr>
      <cdr:spPr>
        <a:xfrm xmlns:a="http://schemas.openxmlformats.org/drawingml/2006/main">
          <a:off x="3374007" y="1761309"/>
          <a:ext cx="893193"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60 %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dr:relSizeAnchor xmlns:cdr="http://schemas.openxmlformats.org/drawingml/2006/chartDrawing">
    <cdr:from>
      <cdr:x>0.31395</cdr:x>
      <cdr:y>0.45833</cdr:y>
    </cdr:from>
    <cdr:to>
      <cdr:x>0.45025</cdr:x>
      <cdr:y>0.60138</cdr:y>
    </cdr:to>
    <cdr:sp macro="" textlink="">
      <cdr:nvSpPr>
        <cdr:cNvPr id="3" name="Rectangle 2"/>
        <cdr:cNvSpPr/>
      </cdr:nvSpPr>
      <cdr:spPr>
        <a:xfrm xmlns:a="http://schemas.openxmlformats.org/drawingml/2006/main">
          <a:off x="2057400" y="1676400"/>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25</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dr:relSizeAnchor xmlns:cdr="http://schemas.openxmlformats.org/drawingml/2006/chartDrawing">
    <cdr:from>
      <cdr:x>0.3637</cdr:x>
      <cdr:y>0.22917</cdr:y>
    </cdr:from>
    <cdr:to>
      <cdr:x>0.5</cdr:x>
      <cdr:y>0.37222</cdr:y>
    </cdr:to>
    <cdr:sp macro="" textlink="">
      <cdr:nvSpPr>
        <cdr:cNvPr id="4" name="Rectangle 3"/>
        <cdr:cNvSpPr/>
      </cdr:nvSpPr>
      <cdr:spPr>
        <a:xfrm xmlns:a="http://schemas.openxmlformats.org/drawingml/2006/main">
          <a:off x="2383407" y="838200"/>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15</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0.53488</cdr:x>
      <cdr:y>0.42847</cdr:y>
    </cdr:from>
    <cdr:to>
      <cdr:x>0.67118</cdr:x>
      <cdr:y>0.57153</cdr:y>
    </cdr:to>
    <cdr:sp macro="" textlink="">
      <cdr:nvSpPr>
        <cdr:cNvPr id="2" name="Rectangle 1"/>
        <cdr:cNvSpPr/>
      </cdr:nvSpPr>
      <cdr:spPr>
        <a:xfrm xmlns:a="http://schemas.openxmlformats.org/drawingml/2006/main">
          <a:off x="3505200" y="1567190"/>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45</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dr:relSizeAnchor xmlns:cdr="http://schemas.openxmlformats.org/drawingml/2006/chartDrawing">
    <cdr:from>
      <cdr:x>0.36138</cdr:x>
      <cdr:y>0.60417</cdr:y>
    </cdr:from>
    <cdr:to>
      <cdr:x>0.49767</cdr:x>
      <cdr:y>0.74722</cdr:y>
    </cdr:to>
    <cdr:sp macro="" textlink="">
      <cdr:nvSpPr>
        <cdr:cNvPr id="3" name="Rectangle 2"/>
        <cdr:cNvSpPr/>
      </cdr:nvSpPr>
      <cdr:spPr>
        <a:xfrm xmlns:a="http://schemas.openxmlformats.org/drawingml/2006/main">
          <a:off x="2368166" y="2209800"/>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30</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dr:relSizeAnchor xmlns:cdr="http://schemas.openxmlformats.org/drawingml/2006/chartDrawing">
    <cdr:from>
      <cdr:x>0.36138</cdr:x>
      <cdr:y>0.30655</cdr:y>
    </cdr:from>
    <cdr:to>
      <cdr:x>0.49767</cdr:x>
      <cdr:y>0.4496</cdr:y>
    </cdr:to>
    <cdr:sp macro="" textlink="">
      <cdr:nvSpPr>
        <cdr:cNvPr id="4" name="Rectangle 3"/>
        <cdr:cNvSpPr/>
      </cdr:nvSpPr>
      <cdr:spPr>
        <a:xfrm xmlns:a="http://schemas.openxmlformats.org/drawingml/2006/main">
          <a:off x="2368166" y="1121229"/>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25</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0.51785</cdr:x>
      <cdr:y>0.31071</cdr:y>
    </cdr:from>
    <cdr:to>
      <cdr:x>0.65415</cdr:x>
      <cdr:y>0.45376</cdr:y>
    </cdr:to>
    <cdr:sp macro="" textlink="">
      <cdr:nvSpPr>
        <cdr:cNvPr id="2" name="Rectangle 1"/>
        <cdr:cNvSpPr/>
      </cdr:nvSpPr>
      <cdr:spPr>
        <a:xfrm xmlns:a="http://schemas.openxmlformats.org/drawingml/2006/main">
          <a:off x="3393600" y="1136469"/>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30</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dr:relSizeAnchor xmlns:cdr="http://schemas.openxmlformats.org/drawingml/2006/chartDrawing">
    <cdr:from>
      <cdr:x>0.45349</cdr:x>
      <cdr:y>0.625</cdr:y>
    </cdr:from>
    <cdr:to>
      <cdr:x>0.58979</cdr:x>
      <cdr:y>0.76805</cdr:y>
    </cdr:to>
    <cdr:sp macro="" textlink="">
      <cdr:nvSpPr>
        <cdr:cNvPr id="3" name="Rectangle 2"/>
        <cdr:cNvSpPr/>
      </cdr:nvSpPr>
      <cdr:spPr>
        <a:xfrm xmlns:a="http://schemas.openxmlformats.org/drawingml/2006/main">
          <a:off x="2971800" y="2286000"/>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35</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dr:relSizeAnchor xmlns:cdr="http://schemas.openxmlformats.org/drawingml/2006/chartDrawing">
    <cdr:from>
      <cdr:x>0.33721</cdr:x>
      <cdr:y>0.35695</cdr:y>
    </cdr:from>
    <cdr:to>
      <cdr:x>0.47351</cdr:x>
      <cdr:y>0.5</cdr:y>
    </cdr:to>
    <cdr:sp macro="" textlink="">
      <cdr:nvSpPr>
        <cdr:cNvPr id="4" name="Rectangle 3"/>
        <cdr:cNvSpPr/>
      </cdr:nvSpPr>
      <cdr:spPr>
        <a:xfrm xmlns:a="http://schemas.openxmlformats.org/drawingml/2006/main">
          <a:off x="2209800" y="1305580"/>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35</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0.50119</cdr:x>
      <cdr:y>0.21903</cdr:y>
    </cdr:from>
    <cdr:to>
      <cdr:x>0.63447</cdr:x>
      <cdr:y>0.34299</cdr:y>
    </cdr:to>
    <cdr:sp macro="" textlink="">
      <cdr:nvSpPr>
        <cdr:cNvPr id="2" name="Rectangle 1"/>
        <cdr:cNvSpPr/>
      </cdr:nvSpPr>
      <cdr:spPr>
        <a:xfrm xmlns:a="http://schemas.openxmlformats.org/drawingml/2006/main">
          <a:off x="3666309" y="924580"/>
          <a:ext cx="974947"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15 %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dr:relSizeAnchor xmlns:cdr="http://schemas.openxmlformats.org/drawingml/2006/chartDrawing">
    <cdr:from>
      <cdr:x>0.525</cdr:x>
      <cdr:y>0.57766</cdr:y>
    </cdr:from>
    <cdr:to>
      <cdr:x>0.6471</cdr:x>
      <cdr:y>0.70161</cdr:y>
    </cdr:to>
    <cdr:sp macro="" textlink="">
      <cdr:nvSpPr>
        <cdr:cNvPr id="3" name="Rectangle 2"/>
        <cdr:cNvSpPr/>
      </cdr:nvSpPr>
      <cdr:spPr>
        <a:xfrm xmlns:a="http://schemas.openxmlformats.org/drawingml/2006/main">
          <a:off x="3840480" y="2438400"/>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40</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dr:relSizeAnchor xmlns:cdr="http://schemas.openxmlformats.org/drawingml/2006/chartDrawing">
    <cdr:from>
      <cdr:x>0.3279</cdr:x>
      <cdr:y>0.4164</cdr:y>
    </cdr:from>
    <cdr:to>
      <cdr:x>0.45</cdr:x>
      <cdr:y>0.54035</cdr:y>
    </cdr:to>
    <cdr:sp macro="" textlink="">
      <cdr:nvSpPr>
        <cdr:cNvPr id="4" name="Rectangle 3"/>
        <cdr:cNvSpPr/>
      </cdr:nvSpPr>
      <cdr:spPr>
        <a:xfrm xmlns:a="http://schemas.openxmlformats.org/drawingml/2006/main">
          <a:off x="2398646" y="1757690"/>
          <a:ext cx="893194"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45</a:t>
          </a:r>
          <a:r>
            <a:rPr lang="fr-FR"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 %</a:t>
          </a:r>
          <a:endParaRPr lang="fr-F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69CD7-91A6-487D-A799-A772A7457C38}" type="datetimeFigureOut">
              <a:rPr lang="fr-CA" smtClean="0"/>
              <a:pPr/>
              <a:t>2018-11-26</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46F3F-D5FE-4D81-9358-D8D05F46C9A0}" type="slidenum">
              <a:rPr lang="fr-CA" smtClean="0"/>
              <a:pPr/>
              <a:t>‹N°›</a:t>
            </a:fld>
            <a:endParaRPr lang="fr-CA"/>
          </a:p>
        </p:txBody>
      </p:sp>
    </p:spTree>
    <p:extLst>
      <p:ext uri="{BB962C8B-B14F-4D97-AF65-F5344CB8AC3E}">
        <p14:creationId xmlns:p14="http://schemas.microsoft.com/office/powerpoint/2010/main" xmlns="" val="423817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48965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45091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8586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58208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8681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37947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46827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95853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723176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0706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53191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922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51192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6653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17688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24677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8473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42437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1643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268075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light-pink-background.jpg"/>
          <p:cNvPicPr>
            <a:picLocks noChangeAspect="1"/>
          </p:cNvPicPr>
          <p:nvPr userDrawn="1"/>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pic>
        <p:nvPicPr>
          <p:cNvPr id="8" name="Image 7" descr="HQ_CMYK.png"/>
          <p:cNvPicPr>
            <a:picLocks noChangeAspect="1"/>
          </p:cNvPicPr>
          <p:nvPr userDrawn="1"/>
        </p:nvPicPr>
        <p:blipFill>
          <a:blip r:embed="rId3" cstate="print"/>
          <a:stretch>
            <a:fillRect/>
          </a:stretch>
        </p:blipFill>
        <p:spPr>
          <a:xfrm>
            <a:off x="2743200" y="304800"/>
            <a:ext cx="3657600" cy="2432304"/>
          </a:xfrm>
          <a:prstGeom prst="rect">
            <a:avLst/>
          </a:prstGeom>
        </p:spPr>
      </p:pic>
      <p:sp>
        <p:nvSpPr>
          <p:cNvPr id="2" name="Titre 1"/>
          <p:cNvSpPr>
            <a:spLocks noGrp="1"/>
          </p:cNvSpPr>
          <p:nvPr>
            <p:ph type="ctrTitle"/>
          </p:nvPr>
        </p:nvSpPr>
        <p:spPr>
          <a:xfrm>
            <a:off x="685800" y="2971800"/>
            <a:ext cx="7772400" cy="1470025"/>
          </a:xfrm>
        </p:spPr>
        <p:txBody>
          <a:bodyPr/>
          <a:lstStyle>
            <a:lvl1pPr>
              <a:defRPr sz="4400">
                <a:ln w="6350">
                  <a:solidFill>
                    <a:schemeClr val="bg1"/>
                  </a:solidFill>
                </a:ln>
                <a:latin typeface="Impact" pitchFamily="34" charset="0"/>
              </a:defRPr>
            </a:lvl1pPr>
          </a:lstStyle>
          <a:p>
            <a:r>
              <a:rPr lang="fr-FR" dirty="0" smtClean="0"/>
              <a:t>Cliquez pour modifier le style du titre</a:t>
            </a:r>
            <a:endParaRPr lang="fr-CA" dirty="0"/>
          </a:p>
        </p:txBody>
      </p:sp>
      <p:sp>
        <p:nvSpPr>
          <p:cNvPr id="3" name="Sous-titre 2"/>
          <p:cNvSpPr>
            <a:spLocks noGrp="1"/>
          </p:cNvSpPr>
          <p:nvPr>
            <p:ph type="subTitle" idx="1"/>
          </p:nvPr>
        </p:nvSpPr>
        <p:spPr>
          <a:xfrm>
            <a:off x="1371600" y="4648200"/>
            <a:ext cx="6400800" cy="1524000"/>
          </a:xfrm>
        </p:spPr>
        <p:txBody>
          <a:bodyPr>
            <a:normAutofit/>
          </a:bodyPr>
          <a:lstStyle>
            <a:lvl1pPr marL="0" indent="0" algn="ctr">
              <a:buNone/>
              <a:defRPr sz="3600">
                <a:ln w="3175">
                  <a:solidFill>
                    <a:srgbClr val="002060"/>
                  </a:solidFill>
                </a:ln>
                <a:solidFill>
                  <a:schemeClr val="tx1">
                    <a:tint val="75000"/>
                  </a:schemeClr>
                </a:solidFill>
                <a:latin typeface="Impac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CA" dirty="0"/>
          </a:p>
        </p:txBody>
      </p:sp>
      <p:sp>
        <p:nvSpPr>
          <p:cNvPr id="4" name="Espace réservé de la date 3"/>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CA"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964B2F7-3E27-46C4-A820-27C60E3D85D0}" type="datetimeFigureOut">
              <a:rPr lang="fr-CA" smtClean="0"/>
              <a:pPr/>
              <a:t>2018-11-26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D1EFCBB-72B6-48B3-8DE6-CCDAF366E9D4}"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light-pink-background.jpg"/>
          <p:cNvPicPr>
            <a:picLocks noChangeAspect="1"/>
          </p:cNvPicPr>
          <p:nvPr userDrawn="1"/>
        </p:nvPicPr>
        <p:blipFill>
          <a:blip r:embed="rId13" cstate="print">
            <a:duotone>
              <a:schemeClr val="accent1">
                <a:shade val="45000"/>
                <a:satMod val="135000"/>
              </a:schemeClr>
              <a:prstClr val="white"/>
            </a:duotone>
          </a:blip>
          <a:stretch>
            <a:fillRect/>
          </a:stretch>
        </p:blipFill>
        <p:spPr>
          <a:xfrm>
            <a:off x="0" y="0"/>
            <a:ext cx="9144000" cy="6858000"/>
          </a:xfrm>
          <a:prstGeom prst="rect">
            <a:avLst/>
          </a:prstGeom>
        </p:spPr>
      </p:pic>
      <p:pic>
        <p:nvPicPr>
          <p:cNvPr id="10" name="Image 9" descr="HQ_CMYK.png"/>
          <p:cNvPicPr>
            <a:picLocks noChangeAspect="1"/>
          </p:cNvPicPr>
          <p:nvPr userDrawn="1"/>
        </p:nvPicPr>
        <p:blipFill>
          <a:blip r:embed="rId14" cstate="print"/>
          <a:stretch>
            <a:fillRect/>
          </a:stretch>
        </p:blipFill>
        <p:spPr>
          <a:xfrm>
            <a:off x="228600" y="228600"/>
            <a:ext cx="1828800" cy="1216152"/>
          </a:xfrm>
          <a:prstGeom prst="rect">
            <a:avLst/>
          </a:prstGeom>
        </p:spPr>
      </p:pic>
      <p:sp>
        <p:nvSpPr>
          <p:cNvPr id="2" name="Espace réservé du titre 1"/>
          <p:cNvSpPr>
            <a:spLocks noGrp="1"/>
          </p:cNvSpPr>
          <p:nvPr>
            <p:ph type="title"/>
          </p:nvPr>
        </p:nvSpPr>
        <p:spPr>
          <a:xfrm>
            <a:off x="2133600" y="274638"/>
            <a:ext cx="6553200" cy="1143000"/>
          </a:xfrm>
          <a:prstGeom prst="rect">
            <a:avLst/>
          </a:prstGeom>
        </p:spPr>
        <p:txBody>
          <a:bodyPr vert="horz" lIns="91440" tIns="45720" rIns="91440" bIns="45720" rtlCol="0" anchor="ctr">
            <a:noAutofit/>
          </a:bodyPr>
          <a:lstStyle/>
          <a:p>
            <a:r>
              <a:rPr lang="fr-FR" dirty="0" smtClean="0"/>
              <a:t>Cliquez pour modifier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2060"/>
                </a:solidFill>
              </a:defRPr>
            </a:lvl1pPr>
          </a:lstStyle>
          <a:p>
            <a:fld id="{D964B2F7-3E27-46C4-A820-27C60E3D85D0}" type="datetimeFigureOut">
              <a:rPr lang="fr-CA" smtClean="0"/>
              <a:pPr/>
              <a:t>2018-11-26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2060"/>
                </a:solidFill>
              </a:defRPr>
            </a:lvl1pPr>
          </a:lstStyle>
          <a:p>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defRPr>
            </a:lvl1pPr>
          </a:lstStyle>
          <a:p>
            <a:fld id="{1D1EFCBB-72B6-48B3-8DE6-CCDAF366E9D4}"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mahg.hockey.qc.ca/f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mahg.hockey.qc.ca/f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mahg.hockey.qc.ca/f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hockeycanada.ca/fr-ca/hockey-programs/drill-hub/faq"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entraineurs.hockey.qc.ca/fr/index.html" TargetMode="External"/><Relationship Id="rId2" Type="http://schemas.openxmlformats.org/officeDocument/2006/relationships/hyperlink" Target="http://www.hockeycanada.ca/fr-ca/hockey-programs/drill-hub/faq"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hockey.qc.ca/fr/index.html" TargetMode="External"/><Relationship Id="rId2" Type="http://schemas.openxmlformats.org/officeDocument/2006/relationships/hyperlink" Target="http://www.hockeycanada.ca/fr-ca/hockey-programs/drill-hub/faq"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3747294"/>
            <a:ext cx="9144000" cy="1470025"/>
          </a:xfrm>
        </p:spPr>
        <p:txBody>
          <a:bodyPr/>
          <a:lstStyle/>
          <a:p>
            <a:r>
              <a:rPr lang="fr-CA" dirty="0" smtClean="0"/>
              <a:t>FORMATION ENTRAÎNEURS</a:t>
            </a:r>
            <a:endParaRPr lang="fr-CA" dirty="0"/>
          </a:p>
        </p:txBody>
      </p:sp>
      <p:sp>
        <p:nvSpPr>
          <p:cNvPr id="6" name="Titre 3"/>
          <p:cNvSpPr txBox="1">
            <a:spLocks/>
          </p:cNvSpPr>
          <p:nvPr/>
        </p:nvSpPr>
        <p:spPr>
          <a:xfrm>
            <a:off x="0" y="49530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ln w="6350">
                  <a:solidFill>
                    <a:schemeClr val="bg1"/>
                  </a:solidFill>
                </a:ln>
                <a:solidFill>
                  <a:srgbClr val="002060"/>
                </a:solidFill>
                <a:latin typeface="Impact" pitchFamily="34" charset="0"/>
                <a:ea typeface="+mj-ea"/>
                <a:cs typeface="+mj-cs"/>
              </a:defRPr>
            </a:lvl1pPr>
          </a:lstStyle>
          <a:p>
            <a:r>
              <a:rPr lang="fr-CA" sz="6000" dirty="0" smtClean="0"/>
              <a:t>RÉCRÉATION</a:t>
            </a:r>
            <a:endParaRPr lang="fr-CA" sz="6000" dirty="0"/>
          </a:p>
        </p:txBody>
      </p:sp>
      <p:sp>
        <p:nvSpPr>
          <p:cNvPr id="5" name="Titre 3"/>
          <p:cNvSpPr txBox="1">
            <a:spLocks/>
          </p:cNvSpPr>
          <p:nvPr/>
        </p:nvSpPr>
        <p:spPr>
          <a:xfrm>
            <a:off x="0" y="2541587"/>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ln w="6350">
                  <a:solidFill>
                    <a:schemeClr val="bg1"/>
                  </a:solidFill>
                </a:ln>
                <a:solidFill>
                  <a:srgbClr val="002060"/>
                </a:solidFill>
                <a:latin typeface="Impact" pitchFamily="34" charset="0"/>
                <a:ea typeface="+mj-ea"/>
                <a:cs typeface="+mj-cs"/>
              </a:defRPr>
            </a:lvl1pPr>
          </a:lstStyle>
          <a:p>
            <a:r>
              <a:rPr lang="fr-CA" sz="3200" dirty="0" smtClean="0"/>
              <a:t>HOCKEY QUÉBEC-CHAUDIÈRE-APPALACHES</a:t>
            </a:r>
            <a:endParaRPr lang="fr-CA"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2800" b="1" dirty="0" smtClean="0"/>
          </a:p>
          <a:p>
            <a:pPr marL="0" indent="0" algn="ctr">
              <a:buNone/>
            </a:pPr>
            <a:r>
              <a:rPr lang="fr-CA" sz="4800" b="1" dirty="0" smtClean="0"/>
              <a:t>RÔLE DE L’ENTRAÎNEUR LORS DES PARTIES ET DES ENTRAÎNEMENTS </a:t>
            </a:r>
            <a:endParaRPr lang="fr-CA" sz="2400" b="1" dirty="0"/>
          </a:p>
        </p:txBody>
      </p:sp>
    </p:spTree>
    <p:extLst>
      <p:ext uri="{BB962C8B-B14F-4D97-AF65-F5344CB8AC3E}">
        <p14:creationId xmlns:p14="http://schemas.microsoft.com/office/powerpoint/2010/main" xmlns="" val="20224919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215" y="3200400"/>
            <a:ext cx="5017569"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15</a:t>
            </a:r>
            <a:r>
              <a:rPr lang="fr-F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minutes</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itre 3"/>
          <p:cNvSpPr txBox="1">
            <a:spLocks/>
          </p:cNvSpPr>
          <p:nvPr/>
        </p:nvSpPr>
        <p:spPr>
          <a:xfrm>
            <a:off x="2133600" y="2286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QUIZ</a:t>
            </a:r>
            <a:endParaRPr lang="fr-CA" dirty="0"/>
          </a:p>
        </p:txBody>
      </p:sp>
    </p:spTree>
    <p:extLst>
      <p:ext uri="{BB962C8B-B14F-4D97-AF65-F5344CB8AC3E}">
        <p14:creationId xmlns:p14="http://schemas.microsoft.com/office/powerpoint/2010/main" xmlns="" val="847867698"/>
      </p:ext>
    </p:extLst>
  </p:cSld>
  <p:clrMapOvr>
    <a:masterClrMapping/>
  </p:clrMapOvr>
  <mc:AlternateContent xmlns:mc="http://schemas.openxmlformats.org/markup-compatibility/2006">
    <mc:Choice xmlns:p14="http://schemas.microsoft.com/office/powerpoint/2010/main" xmlns="" Requires="p14">
      <p:transition spd="slow" p14:dur="2000" advClick="0" advTm="180000"/>
    </mc:Choice>
    <mc:Fallback>
      <p:transition spd="slow" advClick="0" advTm="18000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652980"/>
            <a:ext cx="6623585"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TEMPS ÉCOULÉ</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itre 3"/>
          <p:cNvSpPr txBox="1">
            <a:spLocks/>
          </p:cNvSpPr>
          <p:nvPr/>
        </p:nvSpPr>
        <p:spPr>
          <a:xfrm>
            <a:off x="2133600" y="2286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QUIZ</a:t>
            </a:r>
            <a:endParaRPr lang="fr-CA" dirty="0"/>
          </a:p>
        </p:txBody>
      </p:sp>
      <p:sp>
        <p:nvSpPr>
          <p:cNvPr id="9" name="Titre 3"/>
          <p:cNvSpPr txBox="1">
            <a:spLocks/>
          </p:cNvSpPr>
          <p:nvPr/>
        </p:nvSpPr>
        <p:spPr>
          <a:xfrm>
            <a:off x="-152400" y="4419600"/>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Correction</a:t>
            </a:r>
            <a:endParaRPr lang="fr-CA" dirty="0"/>
          </a:p>
        </p:txBody>
      </p:sp>
    </p:spTree>
    <p:extLst>
      <p:ext uri="{BB962C8B-B14F-4D97-AF65-F5344CB8AC3E}">
        <p14:creationId xmlns:p14="http://schemas.microsoft.com/office/powerpoint/2010/main" xmlns="" val="11255742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4800" b="1" dirty="0" smtClean="0"/>
          </a:p>
          <a:p>
            <a:pPr marL="0" indent="0" algn="ctr">
              <a:buNone/>
            </a:pPr>
            <a:r>
              <a:rPr lang="fr-CA" sz="6000" b="1" dirty="0" smtClean="0"/>
              <a:t>QUESTIONS ?</a:t>
            </a:r>
            <a:endParaRPr lang="fr-CA" sz="6000" b="1" dirty="0"/>
          </a:p>
        </p:txBody>
      </p:sp>
    </p:spTree>
    <p:extLst>
      <p:ext uri="{BB962C8B-B14F-4D97-AF65-F5344CB8AC3E}">
        <p14:creationId xmlns:p14="http://schemas.microsoft.com/office/powerpoint/2010/main" xmlns="" val="3820771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3747294"/>
            <a:ext cx="9144000" cy="1470025"/>
          </a:xfrm>
        </p:spPr>
        <p:txBody>
          <a:bodyPr/>
          <a:lstStyle/>
          <a:p>
            <a:r>
              <a:rPr lang="fr-CA" dirty="0" smtClean="0"/>
              <a:t>MERCI</a:t>
            </a:r>
            <a:endParaRPr lang="fr-CA" dirty="0"/>
          </a:p>
        </p:txBody>
      </p:sp>
      <p:sp>
        <p:nvSpPr>
          <p:cNvPr id="6" name="Titre 3"/>
          <p:cNvSpPr txBox="1">
            <a:spLocks/>
          </p:cNvSpPr>
          <p:nvPr/>
        </p:nvSpPr>
        <p:spPr>
          <a:xfrm>
            <a:off x="0" y="49530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ln w="6350">
                  <a:solidFill>
                    <a:schemeClr val="bg1"/>
                  </a:solidFill>
                </a:ln>
                <a:solidFill>
                  <a:srgbClr val="002060"/>
                </a:solidFill>
                <a:latin typeface="Impact" pitchFamily="34" charset="0"/>
                <a:ea typeface="+mj-ea"/>
                <a:cs typeface="+mj-cs"/>
              </a:defRPr>
            </a:lvl1pPr>
          </a:lstStyle>
          <a:p>
            <a:r>
              <a:rPr lang="fr-CA" sz="6000" dirty="0" smtClean="0"/>
              <a:t>BONNE SAISON !!!</a:t>
            </a:r>
            <a:endParaRPr lang="fr-CA" sz="6000" dirty="0"/>
          </a:p>
        </p:txBody>
      </p:sp>
      <p:sp>
        <p:nvSpPr>
          <p:cNvPr id="5" name="Titre 3"/>
          <p:cNvSpPr txBox="1">
            <a:spLocks/>
          </p:cNvSpPr>
          <p:nvPr/>
        </p:nvSpPr>
        <p:spPr>
          <a:xfrm>
            <a:off x="0" y="2541587"/>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ln w="6350">
                  <a:solidFill>
                    <a:schemeClr val="bg1"/>
                  </a:solidFill>
                </a:ln>
                <a:solidFill>
                  <a:srgbClr val="002060"/>
                </a:solidFill>
                <a:latin typeface="Impact" pitchFamily="34" charset="0"/>
                <a:ea typeface="+mj-ea"/>
                <a:cs typeface="+mj-cs"/>
              </a:defRPr>
            </a:lvl1pPr>
          </a:lstStyle>
          <a:p>
            <a:r>
              <a:rPr lang="fr-CA" sz="3200" dirty="0" smtClean="0"/>
              <a:t>HOCKEY QUÉBEC-CHAUDIÈRE-APPALACHES</a:t>
            </a:r>
            <a:endParaRPr lang="fr-CA" sz="3200" dirty="0"/>
          </a:p>
        </p:txBody>
      </p:sp>
    </p:spTree>
    <p:extLst>
      <p:ext uri="{BB962C8B-B14F-4D97-AF65-F5344CB8AC3E}">
        <p14:creationId xmlns:p14="http://schemas.microsoft.com/office/powerpoint/2010/main" xmlns="" val="1000830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Rôle de l’entraîneur</a:t>
            </a:r>
            <a:endParaRPr lang="fr-CA" dirty="0"/>
          </a:p>
        </p:txBody>
      </p:sp>
      <p:sp>
        <p:nvSpPr>
          <p:cNvPr id="6" name="Content Placeholder 5"/>
          <p:cNvSpPr>
            <a:spLocks noGrp="1"/>
          </p:cNvSpPr>
          <p:nvPr>
            <p:ph idx="1"/>
            <p:custDataLst>
              <p:tags r:id="rId1"/>
            </p:custDataLst>
          </p:nvPr>
        </p:nvSpPr>
        <p:spPr>
          <a:xfrm>
            <a:off x="457200" y="1600200"/>
            <a:ext cx="8686800" cy="5257800"/>
          </a:xfrm>
        </p:spPr>
        <p:txBody>
          <a:bodyPr>
            <a:normAutofit/>
          </a:bodyPr>
          <a:lstStyle/>
          <a:p>
            <a:pPr marL="0" indent="0" algn="ctr">
              <a:buNone/>
            </a:pPr>
            <a:r>
              <a:rPr lang="fr-CA" sz="3600" b="1" dirty="0" smtClean="0"/>
              <a:t>C.A.S.O ?</a:t>
            </a:r>
          </a:p>
          <a:p>
            <a:pPr marL="0" indent="0" algn="ctr">
              <a:buNone/>
            </a:pPr>
            <a:endParaRPr lang="fr-CA" sz="3600" b="1" dirty="0"/>
          </a:p>
          <a:p>
            <a:r>
              <a:rPr lang="fr-CA" sz="2800" dirty="0"/>
              <a:t>Mise en place d'un </a:t>
            </a:r>
            <a:r>
              <a:rPr lang="fr-CA" sz="2800" b="1" dirty="0"/>
              <a:t>CLIMAT</a:t>
            </a:r>
            <a:r>
              <a:rPr lang="fr-CA" sz="2800" dirty="0"/>
              <a:t> sain et </a:t>
            </a:r>
            <a:r>
              <a:rPr lang="fr-CA" sz="2800" dirty="0" smtClean="0"/>
              <a:t>stimulant. (PLAISIR)</a:t>
            </a:r>
            <a:endParaRPr lang="fr-CA" sz="2800" dirty="0"/>
          </a:p>
          <a:p>
            <a:r>
              <a:rPr lang="fr-CA" sz="2800" dirty="0"/>
              <a:t>Il y a aussi de </a:t>
            </a:r>
            <a:r>
              <a:rPr lang="fr-CA" sz="2800" b="1" dirty="0" smtClean="0"/>
              <a:t>L'APPRENTISSAGE</a:t>
            </a:r>
            <a:r>
              <a:rPr lang="fr-CA" sz="2800" dirty="0" smtClean="0"/>
              <a:t>.</a:t>
            </a:r>
            <a:endParaRPr lang="fr-CA" sz="2800" dirty="0"/>
          </a:p>
          <a:p>
            <a:r>
              <a:rPr lang="fr-CA" sz="2800" dirty="0"/>
              <a:t>L'entraîneur est </a:t>
            </a:r>
            <a:r>
              <a:rPr lang="fr-CA" sz="2800" dirty="0" smtClean="0"/>
              <a:t>alerte concernant la </a:t>
            </a:r>
            <a:r>
              <a:rPr lang="fr-CA" sz="2800" b="1" dirty="0" smtClean="0"/>
              <a:t>SÉCURITÉ</a:t>
            </a:r>
            <a:r>
              <a:rPr lang="fr-CA" sz="2800" dirty="0" smtClean="0"/>
              <a:t>.</a:t>
            </a:r>
          </a:p>
          <a:p>
            <a:r>
              <a:rPr lang="fr-CA" sz="2800" dirty="0"/>
              <a:t>U</a:t>
            </a:r>
            <a:r>
              <a:rPr lang="fr-CA" sz="2800" dirty="0" smtClean="0"/>
              <a:t>ne </a:t>
            </a:r>
            <a:r>
              <a:rPr lang="fr-CA" sz="2800" b="1" dirty="0"/>
              <a:t>ORGANISATION</a:t>
            </a:r>
            <a:r>
              <a:rPr lang="fr-CA" sz="2800" dirty="0"/>
              <a:t> efficace contribue </a:t>
            </a:r>
            <a:r>
              <a:rPr lang="fr-CA" sz="2800" dirty="0" smtClean="0"/>
              <a:t>au bon déroulement.</a:t>
            </a:r>
          </a:p>
          <a:p>
            <a:pPr algn="ctr"/>
            <a:endParaRPr lang="fr-CA" sz="1600" dirty="0"/>
          </a:p>
        </p:txBody>
      </p:sp>
    </p:spTree>
    <p:extLst>
      <p:ext uri="{BB962C8B-B14F-4D97-AF65-F5344CB8AC3E}">
        <p14:creationId xmlns:p14="http://schemas.microsoft.com/office/powerpoint/2010/main" xmlns="" val="3297417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Rôle de l’entraîneur</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smtClean="0"/>
              <a:t>SÉANCES ENTRAÎNEMENTS</a:t>
            </a:r>
          </a:p>
          <a:p>
            <a:pPr marL="0" indent="0" algn="ctr">
              <a:buNone/>
            </a:pPr>
            <a:endParaRPr lang="fr-CA" sz="2800" b="1" dirty="0" smtClean="0"/>
          </a:p>
          <a:p>
            <a:pPr>
              <a:buFont typeface="Wingdings" panose="05000000000000000000" pitchFamily="2" charset="2"/>
              <a:buChar char="§"/>
            </a:pPr>
            <a:r>
              <a:rPr lang="fr-CA" sz="2800" dirty="0"/>
              <a:t>En équipe de 4-5 participants</a:t>
            </a:r>
          </a:p>
          <a:p>
            <a:pPr>
              <a:buFont typeface="Wingdings" panose="05000000000000000000" pitchFamily="2" charset="2"/>
              <a:buChar char="§"/>
            </a:pPr>
            <a:r>
              <a:rPr lang="fr-CA" sz="2800" dirty="0"/>
              <a:t>3 </a:t>
            </a:r>
            <a:r>
              <a:rPr lang="fr-CA" sz="2800" dirty="0" smtClean="0"/>
              <a:t>minutes</a:t>
            </a:r>
            <a:endParaRPr lang="fr-CA" sz="2800" b="1" dirty="0" smtClean="0"/>
          </a:p>
          <a:p>
            <a:pPr>
              <a:buFont typeface="Wingdings" panose="05000000000000000000" pitchFamily="2" charset="2"/>
              <a:buChar char="§"/>
            </a:pPr>
            <a:r>
              <a:rPr lang="fr-CA" sz="2800" b="1" dirty="0" smtClean="0"/>
              <a:t>Énumérez des pistes pour améliorer les séances d’entraînements. </a:t>
            </a:r>
          </a:p>
          <a:p>
            <a:pPr>
              <a:buFont typeface="Wingdings" panose="05000000000000000000" pitchFamily="2" charset="2"/>
              <a:buChar char="§"/>
            </a:pPr>
            <a:r>
              <a:rPr lang="fr-CA" sz="2800" b="1" dirty="0" smtClean="0"/>
              <a:t>Quels sont les trucs à utiliser pour bonifier notre séance. </a:t>
            </a:r>
            <a:endParaRPr lang="fr-CA" sz="2800" b="1" dirty="0"/>
          </a:p>
          <a:p>
            <a:pPr>
              <a:buFont typeface="Wingdings" panose="05000000000000000000" pitchFamily="2" charset="2"/>
              <a:buChar char="§"/>
            </a:pPr>
            <a:endParaRPr lang="fr-CA" sz="2800" b="1" dirty="0" smtClean="0"/>
          </a:p>
        </p:txBody>
      </p:sp>
    </p:spTree>
    <p:extLst>
      <p:ext uri="{BB962C8B-B14F-4D97-AF65-F5344CB8AC3E}">
        <p14:creationId xmlns:p14="http://schemas.microsoft.com/office/powerpoint/2010/main" xmlns="" val="88879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Rôle de l’entraîneur</a:t>
            </a:r>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a:t>SÉANCES ENTRAÎNEMENTS</a:t>
            </a:r>
          </a:p>
          <a:p>
            <a:pPr marL="0" indent="0">
              <a:buNone/>
            </a:pPr>
            <a:endParaRPr lang="fr-CA" sz="2000" dirty="0"/>
          </a:p>
        </p:txBody>
      </p:sp>
      <p:sp>
        <p:nvSpPr>
          <p:cNvPr id="2" name="Rectangle 1"/>
          <p:cNvSpPr/>
          <p:nvPr/>
        </p:nvSpPr>
        <p:spPr>
          <a:xfrm>
            <a:off x="2063215" y="3200400"/>
            <a:ext cx="5017569" cy="1323439"/>
          </a:xfrm>
          <a:prstGeom prst="rect">
            <a:avLst/>
          </a:prstGeom>
          <a:noFill/>
        </p:spPr>
        <p:txBody>
          <a:bodyPr wrap="square" lIns="91440" tIns="45720" rIns="91440" bIns="45720">
            <a:spAutoFit/>
          </a:bodyPr>
          <a:lstStyle/>
          <a:p>
            <a:pPr algn="ctr"/>
            <a:r>
              <a:rPr lang="fr-F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3 minutes</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2440510402"/>
      </p:ext>
    </p:extLst>
  </p:cSld>
  <p:clrMapOvr>
    <a:masterClrMapping/>
  </p:clrMapOvr>
  <mc:AlternateContent xmlns:mc="http://schemas.openxmlformats.org/markup-compatibility/2006">
    <mc:Choice xmlns:p14="http://schemas.microsoft.com/office/powerpoint/2010/main" xmlns="" Requires="p14">
      <p:transition spd="slow" p14:dur="2000" advClick="0" advTm="180000"/>
    </mc:Choice>
    <mc:Fallback>
      <p:transition spd="slow" advClick="0" advTm="18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Rôle de l’entraîneur</a:t>
            </a:r>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a:t>SÉANCES ENTRAÎNEMENTS</a:t>
            </a:r>
          </a:p>
          <a:p>
            <a:pPr marL="0" indent="0">
              <a:buNone/>
            </a:pPr>
            <a:endParaRPr lang="fr-CA" sz="2000" dirty="0"/>
          </a:p>
        </p:txBody>
      </p:sp>
      <p:sp>
        <p:nvSpPr>
          <p:cNvPr id="6" name="Rectangle 5"/>
          <p:cNvSpPr/>
          <p:nvPr/>
        </p:nvSpPr>
        <p:spPr>
          <a:xfrm>
            <a:off x="1260207" y="2722874"/>
            <a:ext cx="6623585"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TEMPS ÉCOULÉ</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p:cNvSpPr/>
          <p:nvPr/>
        </p:nvSpPr>
        <p:spPr>
          <a:xfrm>
            <a:off x="0" y="4590382"/>
            <a:ext cx="9144000" cy="461665"/>
          </a:xfrm>
          <a:prstGeom prst="rect">
            <a:avLst/>
          </a:prstGeom>
        </p:spPr>
        <p:txBody>
          <a:bodyPr wrap="square">
            <a:spAutoFit/>
          </a:bodyPr>
          <a:lstStyle/>
          <a:p>
            <a:pPr marL="342900" indent="-342900" algn="ctr">
              <a:buFont typeface="Wingdings" panose="05000000000000000000" pitchFamily="2" charset="2"/>
              <a:buChar char="§"/>
            </a:pPr>
            <a:r>
              <a:rPr lang="fr-CA" sz="2400" b="1" dirty="0">
                <a:solidFill>
                  <a:srgbClr val="002060"/>
                </a:solidFill>
              </a:rPr>
              <a:t>Un </a:t>
            </a:r>
            <a:r>
              <a:rPr lang="fr-CA" sz="2000" b="1" dirty="0">
                <a:solidFill>
                  <a:srgbClr val="002060"/>
                </a:solidFill>
              </a:rPr>
              <a:t>porte-parole</a:t>
            </a:r>
            <a:r>
              <a:rPr lang="fr-CA" sz="2400" b="1" dirty="0">
                <a:solidFill>
                  <a:srgbClr val="002060"/>
                </a:solidFill>
              </a:rPr>
              <a:t> partage les idées de son équipe avec les autres. </a:t>
            </a:r>
          </a:p>
        </p:txBody>
      </p:sp>
    </p:spTree>
    <p:extLst>
      <p:ext uri="{BB962C8B-B14F-4D97-AF65-F5344CB8AC3E}">
        <p14:creationId xmlns:p14="http://schemas.microsoft.com/office/powerpoint/2010/main" xmlns="" val="4119266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Rôle de l’entraîneur</a:t>
            </a:r>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a:t>SÉANCES </a:t>
            </a:r>
            <a:r>
              <a:rPr lang="fr-CA" sz="2800" b="1" dirty="0" smtClean="0"/>
              <a:t>ENTRAÎNEMENTS </a:t>
            </a:r>
          </a:p>
          <a:p>
            <a:pPr marL="0" indent="0" algn="ctr">
              <a:buNone/>
            </a:pPr>
            <a:r>
              <a:rPr lang="fr-CA" sz="2800" b="1" dirty="0" smtClean="0"/>
              <a:t>QUELQUES IDÉES</a:t>
            </a:r>
          </a:p>
          <a:p>
            <a:pPr marL="0" indent="0" algn="ctr">
              <a:buNone/>
            </a:pPr>
            <a:endParaRPr lang="fr-CA" sz="2800" b="1" dirty="0" smtClean="0"/>
          </a:p>
          <a:p>
            <a:pPr>
              <a:buFont typeface="Wingdings" panose="05000000000000000000" pitchFamily="2" charset="2"/>
              <a:buChar char="§"/>
            </a:pPr>
            <a:r>
              <a:rPr lang="fr-CA" sz="1800" b="1" dirty="0" smtClean="0"/>
              <a:t>Séance montée sur papier pour en discuter avec les entraîneurs-adjoints.</a:t>
            </a:r>
          </a:p>
          <a:p>
            <a:pPr>
              <a:buFont typeface="Wingdings" panose="05000000000000000000" pitchFamily="2" charset="2"/>
              <a:buChar char="§"/>
            </a:pPr>
            <a:r>
              <a:rPr lang="fr-CA" sz="1800" b="1" dirty="0"/>
              <a:t>Division des responsabilités entre les </a:t>
            </a:r>
            <a:r>
              <a:rPr lang="fr-CA" sz="1800" b="1" dirty="0" smtClean="0"/>
              <a:t>entraîneurs.</a:t>
            </a:r>
            <a:endParaRPr lang="fr-CA" sz="1800" b="1" dirty="0"/>
          </a:p>
          <a:p>
            <a:pPr>
              <a:buFont typeface="Wingdings" panose="05000000000000000000" pitchFamily="2" charset="2"/>
              <a:buChar char="§"/>
            </a:pPr>
            <a:r>
              <a:rPr lang="fr-CA" sz="1800" b="1" dirty="0" smtClean="0"/>
              <a:t>Explication des deux premiers éducatifs dans la chambre des joueurs. </a:t>
            </a:r>
          </a:p>
          <a:p>
            <a:pPr>
              <a:buFont typeface="Wingdings" panose="05000000000000000000" pitchFamily="2" charset="2"/>
              <a:buChar char="§"/>
            </a:pPr>
            <a:r>
              <a:rPr lang="fr-CA" sz="1800" b="1" dirty="0" smtClean="0"/>
              <a:t>Avoir beaucoup de rondelles</a:t>
            </a:r>
          </a:p>
          <a:p>
            <a:pPr>
              <a:buFont typeface="Wingdings" panose="05000000000000000000" pitchFamily="2" charset="2"/>
              <a:buChar char="§"/>
            </a:pPr>
            <a:r>
              <a:rPr lang="fr-CA" sz="1800" b="1" dirty="0" smtClean="0"/>
              <a:t>Instaurer une transition entre les exercices.  Elle est automatique à chaque changement d’exercice.  Les joueurs s’y habituent et il y a moins de pertes de temps. </a:t>
            </a:r>
          </a:p>
          <a:p>
            <a:pPr>
              <a:buFont typeface="Wingdings" panose="05000000000000000000" pitchFamily="2" charset="2"/>
              <a:buChar char="§"/>
            </a:pPr>
            <a:r>
              <a:rPr lang="fr-CA" sz="1800" b="1" dirty="0" smtClean="0"/>
              <a:t>Explication rapide au tableau.  </a:t>
            </a:r>
          </a:p>
          <a:p>
            <a:pPr>
              <a:buFont typeface="Wingdings" panose="05000000000000000000" pitchFamily="2" charset="2"/>
              <a:buChar char="§"/>
            </a:pPr>
            <a:endParaRPr lang="fr-CA" sz="1800" b="1" dirty="0" smtClean="0"/>
          </a:p>
          <a:p>
            <a:pPr>
              <a:buFont typeface="Wingdings" panose="05000000000000000000" pitchFamily="2" charset="2"/>
              <a:buChar char="§"/>
            </a:pPr>
            <a:endParaRPr lang="fr-CA" sz="2800" b="1" dirty="0"/>
          </a:p>
          <a:p>
            <a:pPr marL="0" indent="0">
              <a:buNone/>
            </a:pPr>
            <a:endParaRPr lang="fr-CA" sz="2000" dirty="0"/>
          </a:p>
        </p:txBody>
      </p:sp>
    </p:spTree>
    <p:extLst>
      <p:ext uri="{BB962C8B-B14F-4D97-AF65-F5344CB8AC3E}">
        <p14:creationId xmlns:p14="http://schemas.microsoft.com/office/powerpoint/2010/main" xmlns="" val="383639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Rôle de l’entraîneur</a:t>
            </a:r>
          </a:p>
        </p:txBody>
      </p:sp>
      <p:sp>
        <p:nvSpPr>
          <p:cNvPr id="6"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smtClean="0"/>
              <a:t>PENDANT LES PARTIES</a:t>
            </a:r>
          </a:p>
          <a:p>
            <a:pPr marL="0" indent="0" algn="ctr">
              <a:buNone/>
            </a:pPr>
            <a:endParaRPr lang="fr-CA" sz="2800" b="1" dirty="0" smtClean="0"/>
          </a:p>
          <a:p>
            <a:pPr>
              <a:buFont typeface="Wingdings" panose="05000000000000000000" pitchFamily="2" charset="2"/>
              <a:buChar char="§"/>
            </a:pPr>
            <a:r>
              <a:rPr lang="fr-CA" sz="2800" dirty="0"/>
              <a:t>En équipe de 4-5 participants</a:t>
            </a:r>
          </a:p>
          <a:p>
            <a:pPr>
              <a:buFont typeface="Wingdings" panose="05000000000000000000" pitchFamily="2" charset="2"/>
              <a:buChar char="§"/>
            </a:pPr>
            <a:r>
              <a:rPr lang="fr-CA" sz="2800" dirty="0"/>
              <a:t>3 </a:t>
            </a:r>
            <a:r>
              <a:rPr lang="fr-CA" sz="2800" dirty="0" smtClean="0"/>
              <a:t>minutes</a:t>
            </a:r>
          </a:p>
          <a:p>
            <a:pPr marL="0" indent="0">
              <a:buNone/>
            </a:pPr>
            <a:endParaRPr lang="fr-CA" sz="2800" b="1" dirty="0" smtClean="0"/>
          </a:p>
          <a:p>
            <a:pPr>
              <a:buFont typeface="Wingdings" panose="05000000000000000000" pitchFamily="2" charset="2"/>
              <a:buChar char="§"/>
            </a:pPr>
            <a:r>
              <a:rPr lang="fr-CA" sz="2800" b="1" dirty="0" smtClean="0"/>
              <a:t>Énumérez des pistes pour améliorer le fonctionnement lors des parties. </a:t>
            </a:r>
          </a:p>
          <a:p>
            <a:pPr>
              <a:buFont typeface="Wingdings" panose="05000000000000000000" pitchFamily="2" charset="2"/>
              <a:buChar char="§"/>
            </a:pPr>
            <a:endParaRPr lang="fr-CA" sz="2800" b="1" dirty="0"/>
          </a:p>
          <a:p>
            <a:pPr>
              <a:buFont typeface="Wingdings" panose="05000000000000000000" pitchFamily="2" charset="2"/>
              <a:buChar char="§"/>
            </a:pPr>
            <a:endParaRPr lang="fr-CA" sz="2800" b="1" dirty="0" smtClean="0"/>
          </a:p>
        </p:txBody>
      </p:sp>
    </p:spTree>
    <p:extLst>
      <p:ext uri="{BB962C8B-B14F-4D97-AF65-F5344CB8AC3E}">
        <p14:creationId xmlns:p14="http://schemas.microsoft.com/office/powerpoint/2010/main" xmlns="" val="786221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Rôle de l’entraîneur</a:t>
            </a:r>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smtClean="0"/>
              <a:t>PENDANT LES PARTIES</a:t>
            </a:r>
            <a:endParaRPr lang="fr-CA" sz="2000" dirty="0"/>
          </a:p>
        </p:txBody>
      </p:sp>
      <p:sp>
        <p:nvSpPr>
          <p:cNvPr id="2" name="Rectangle 1"/>
          <p:cNvSpPr/>
          <p:nvPr/>
        </p:nvSpPr>
        <p:spPr>
          <a:xfrm>
            <a:off x="2063215" y="3200400"/>
            <a:ext cx="5017569" cy="1323439"/>
          </a:xfrm>
          <a:prstGeom prst="rect">
            <a:avLst/>
          </a:prstGeom>
          <a:noFill/>
        </p:spPr>
        <p:txBody>
          <a:bodyPr wrap="square" lIns="91440" tIns="45720" rIns="91440" bIns="45720">
            <a:spAutoFit/>
          </a:bodyPr>
          <a:lstStyle/>
          <a:p>
            <a:pPr algn="ctr"/>
            <a:r>
              <a:rPr lang="fr-F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3 minutes</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1429329861"/>
      </p:ext>
    </p:extLst>
  </p:cSld>
  <p:clrMapOvr>
    <a:masterClrMapping/>
  </p:clrMapOvr>
  <mc:AlternateContent xmlns:mc="http://schemas.openxmlformats.org/markup-compatibility/2006">
    <mc:Choice xmlns:p14="http://schemas.microsoft.com/office/powerpoint/2010/main" xmlns="" Requires="p14">
      <p:transition spd="slow" p14:dur="2000" advClick="0" advTm="180000"/>
    </mc:Choice>
    <mc:Fallback>
      <p:transition spd="slow" advClick="0" advTm="18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Rôle de l’entraîneur</a:t>
            </a:r>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smtClean="0"/>
              <a:t>PENDANT LES PARTIES</a:t>
            </a:r>
            <a:endParaRPr lang="fr-CA" sz="2800" b="1" dirty="0"/>
          </a:p>
          <a:p>
            <a:pPr marL="0" indent="0">
              <a:buNone/>
            </a:pPr>
            <a:endParaRPr lang="fr-CA" sz="2000" dirty="0"/>
          </a:p>
        </p:txBody>
      </p:sp>
      <p:sp>
        <p:nvSpPr>
          <p:cNvPr id="6" name="Rectangle 5"/>
          <p:cNvSpPr/>
          <p:nvPr/>
        </p:nvSpPr>
        <p:spPr>
          <a:xfrm>
            <a:off x="1260207" y="2722874"/>
            <a:ext cx="6623585"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TEMPS ÉCOULÉ</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p:cNvSpPr/>
          <p:nvPr/>
        </p:nvSpPr>
        <p:spPr>
          <a:xfrm>
            <a:off x="0" y="4590382"/>
            <a:ext cx="9144000" cy="461665"/>
          </a:xfrm>
          <a:prstGeom prst="rect">
            <a:avLst/>
          </a:prstGeom>
        </p:spPr>
        <p:txBody>
          <a:bodyPr wrap="square">
            <a:spAutoFit/>
          </a:bodyPr>
          <a:lstStyle/>
          <a:p>
            <a:pPr marL="342900" indent="-342900" algn="ctr">
              <a:buFont typeface="Wingdings" panose="05000000000000000000" pitchFamily="2" charset="2"/>
              <a:buChar char="§"/>
            </a:pPr>
            <a:r>
              <a:rPr lang="fr-CA" sz="2400" b="1" dirty="0">
                <a:solidFill>
                  <a:srgbClr val="002060"/>
                </a:solidFill>
              </a:rPr>
              <a:t>Un </a:t>
            </a:r>
            <a:r>
              <a:rPr lang="fr-CA" sz="2000" b="1" dirty="0">
                <a:solidFill>
                  <a:srgbClr val="002060"/>
                </a:solidFill>
              </a:rPr>
              <a:t>porte-parole</a:t>
            </a:r>
            <a:r>
              <a:rPr lang="fr-CA" sz="2400" b="1" dirty="0">
                <a:solidFill>
                  <a:srgbClr val="002060"/>
                </a:solidFill>
              </a:rPr>
              <a:t> partage les idées de son équipe avec les autres. </a:t>
            </a:r>
          </a:p>
        </p:txBody>
      </p:sp>
    </p:spTree>
    <p:extLst>
      <p:ext uri="{BB962C8B-B14F-4D97-AF65-F5344CB8AC3E}">
        <p14:creationId xmlns:p14="http://schemas.microsoft.com/office/powerpoint/2010/main" xmlns="" val="972705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Rôle de l’entraîneur</a:t>
            </a:r>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smtClean="0"/>
              <a:t>PENDANT LES PARTIES</a:t>
            </a:r>
          </a:p>
          <a:p>
            <a:pPr marL="0" indent="0" algn="ctr">
              <a:buNone/>
            </a:pPr>
            <a:r>
              <a:rPr lang="fr-CA" sz="2800" b="1" dirty="0" smtClean="0"/>
              <a:t>QUELQUES IDÉES</a:t>
            </a:r>
          </a:p>
          <a:p>
            <a:pPr marL="0" indent="0" algn="ctr">
              <a:buNone/>
            </a:pPr>
            <a:endParaRPr lang="fr-CA" sz="2800" b="1" dirty="0" smtClean="0"/>
          </a:p>
          <a:p>
            <a:pPr>
              <a:buFont typeface="Wingdings" panose="05000000000000000000" pitchFamily="2" charset="2"/>
              <a:buChar char="§"/>
            </a:pPr>
            <a:r>
              <a:rPr lang="fr-CA" sz="1800" b="1" dirty="0" smtClean="0"/>
              <a:t>Division </a:t>
            </a:r>
            <a:r>
              <a:rPr lang="fr-CA" sz="1800" b="1" dirty="0"/>
              <a:t>des responsabilités entre les </a:t>
            </a:r>
            <a:r>
              <a:rPr lang="fr-CA" sz="1800" b="1" dirty="0" smtClean="0"/>
              <a:t>entraîneurs.</a:t>
            </a:r>
          </a:p>
          <a:p>
            <a:pPr>
              <a:buFont typeface="Wingdings" panose="05000000000000000000" pitchFamily="2" charset="2"/>
              <a:buChar char="§"/>
            </a:pPr>
            <a:r>
              <a:rPr lang="fr-CA" sz="1800" b="1" dirty="0" smtClean="0"/>
              <a:t>Donner des objectifs simples et précis sur lesquels vous voulez que les joueurs s’appliquent (3 maximum)</a:t>
            </a:r>
          </a:p>
          <a:p>
            <a:pPr marL="0" indent="0">
              <a:buNone/>
            </a:pPr>
            <a:r>
              <a:rPr lang="fr-CA" sz="1800" b="1" dirty="0" smtClean="0"/>
              <a:t>	Par exemple :  Intensité, pression, plaisir, passes, tirs, repli-défensif.  </a:t>
            </a:r>
            <a:endParaRPr lang="fr-CA" sz="1000" b="1" dirty="0" smtClean="0"/>
          </a:p>
          <a:p>
            <a:pPr>
              <a:buFont typeface="Wingdings" panose="05000000000000000000" pitchFamily="2" charset="2"/>
              <a:buChar char="§"/>
            </a:pPr>
            <a:r>
              <a:rPr lang="fr-CA" sz="1800" b="1" dirty="0" smtClean="0"/>
              <a:t>Avoir un tableau à sa disposition pour faire des rétroactions.</a:t>
            </a:r>
          </a:p>
          <a:p>
            <a:pPr>
              <a:buFont typeface="Wingdings" panose="05000000000000000000" pitchFamily="2" charset="2"/>
              <a:buChar char="§"/>
            </a:pPr>
            <a:r>
              <a:rPr lang="fr-CA" sz="1800" b="1" dirty="0" smtClean="0"/>
              <a:t>Faire des rétroactions aux joueurs pendant la partie.  </a:t>
            </a:r>
          </a:p>
          <a:p>
            <a:pPr marL="0" indent="0">
              <a:buNone/>
            </a:pPr>
            <a:r>
              <a:rPr lang="fr-CA" sz="1800" b="1" dirty="0"/>
              <a:t>	</a:t>
            </a:r>
            <a:r>
              <a:rPr lang="fr-CA" sz="1800" b="1" dirty="0" smtClean="0"/>
              <a:t>Il est important de souligner les bons coups, pas seulement de corriger les 	erreurs. </a:t>
            </a:r>
          </a:p>
          <a:p>
            <a:pPr>
              <a:buFont typeface="Wingdings" panose="05000000000000000000" pitchFamily="2" charset="2"/>
              <a:buChar char="§"/>
            </a:pPr>
            <a:r>
              <a:rPr lang="fr-CA" sz="1800" b="1" dirty="0" smtClean="0"/>
              <a:t>Répéter les objectifs durant la partie.  </a:t>
            </a:r>
            <a:endParaRPr lang="fr-CA" sz="1800" b="1" dirty="0"/>
          </a:p>
          <a:p>
            <a:pPr>
              <a:buFont typeface="Wingdings" panose="05000000000000000000" pitchFamily="2" charset="2"/>
              <a:buChar char="§"/>
            </a:pPr>
            <a:endParaRPr lang="fr-CA" sz="1800" b="1" dirty="0" smtClean="0"/>
          </a:p>
          <a:p>
            <a:pPr>
              <a:buFont typeface="Wingdings" panose="05000000000000000000" pitchFamily="2" charset="2"/>
              <a:buChar char="§"/>
            </a:pPr>
            <a:endParaRPr lang="fr-CA" sz="2800" b="1" dirty="0"/>
          </a:p>
          <a:p>
            <a:pPr marL="0" indent="0">
              <a:buNone/>
            </a:pPr>
            <a:endParaRPr lang="fr-CA" sz="2000" dirty="0"/>
          </a:p>
        </p:txBody>
      </p:sp>
    </p:spTree>
    <p:extLst>
      <p:ext uri="{BB962C8B-B14F-4D97-AF65-F5344CB8AC3E}">
        <p14:creationId xmlns:p14="http://schemas.microsoft.com/office/powerpoint/2010/main" xmlns="" val="4281764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Mot de bienvenue</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buNone/>
            </a:pPr>
            <a:endParaRPr lang="fr-CA" sz="2000" dirty="0" smtClean="0"/>
          </a:p>
          <a:p>
            <a:pPr marL="0" indent="0">
              <a:buNone/>
            </a:pPr>
            <a:endParaRPr lang="fr-CA" sz="2000" dirty="0"/>
          </a:p>
          <a:p>
            <a:pPr marL="0" indent="0">
              <a:buNone/>
            </a:pPr>
            <a:endParaRPr lang="fr-CA" sz="2000" dirty="0" smtClean="0"/>
          </a:p>
          <a:p>
            <a:pPr>
              <a:buFont typeface="Wingdings" panose="05000000000000000000" pitchFamily="2" charset="2"/>
              <a:buChar char="§"/>
            </a:pPr>
            <a:r>
              <a:rPr lang="fr-CA" sz="2800" dirty="0" smtClean="0"/>
              <a:t>Présentation Formateur (Provenance, expérience)</a:t>
            </a:r>
          </a:p>
          <a:p>
            <a:pPr marL="0" indent="0">
              <a:buNone/>
            </a:pPr>
            <a:endParaRPr lang="fr-CA" sz="2800" dirty="0" smtClean="0"/>
          </a:p>
          <a:p>
            <a:pPr>
              <a:buFont typeface="Wingdings" panose="05000000000000000000" pitchFamily="2" charset="2"/>
              <a:buChar char="§"/>
            </a:pPr>
            <a:r>
              <a:rPr lang="fr-CA" sz="2800" dirty="0" smtClean="0"/>
              <a:t>Présentation participants (Provenance et catégorie)</a:t>
            </a:r>
          </a:p>
          <a:p>
            <a:pPr marL="0" indent="0">
              <a:buNone/>
            </a:pPr>
            <a:endParaRPr lang="fr-CA" sz="2800" dirty="0" smtClean="0"/>
          </a:p>
          <a:p>
            <a:pPr>
              <a:buFont typeface="Wingdings" panose="05000000000000000000" pitchFamily="2" charset="2"/>
              <a:buChar char="§"/>
            </a:pPr>
            <a:r>
              <a:rPr lang="fr-CA" sz="2800" dirty="0" smtClean="0"/>
              <a:t>Horaire de la journée.</a:t>
            </a:r>
          </a:p>
          <a:p>
            <a:pPr>
              <a:buFont typeface="Wingdings" panose="05000000000000000000" pitchFamily="2" charset="2"/>
              <a:buChar char="§"/>
            </a:pPr>
            <a:endParaRPr lang="fr-CA" sz="2800" dirty="0" smtClean="0"/>
          </a:p>
          <a:p>
            <a:pPr>
              <a:buFont typeface="Wingdings" panose="05000000000000000000" pitchFamily="2" charset="2"/>
              <a:buChar char="§"/>
            </a:pPr>
            <a:endParaRPr lang="fr-CA" sz="2000" dirty="0"/>
          </a:p>
        </p:txBody>
      </p:sp>
    </p:spTree>
    <p:extLst>
      <p:ext uri="{BB962C8B-B14F-4D97-AF65-F5344CB8AC3E}">
        <p14:creationId xmlns:p14="http://schemas.microsoft.com/office/powerpoint/2010/main" xmlns="" val="271374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smtClean="0"/>
          </a:p>
          <a:p>
            <a:pPr marL="0" indent="0" algn="ctr">
              <a:buNone/>
            </a:pPr>
            <a:endParaRPr lang="fr-CA" sz="2400" b="1" dirty="0"/>
          </a:p>
          <a:p>
            <a:pPr marL="0" indent="0" algn="ctr">
              <a:buNone/>
            </a:pPr>
            <a:r>
              <a:rPr lang="fr-CA" sz="4800" b="1" dirty="0" smtClean="0"/>
              <a:t>ENSEIGNEMENT DES HABILETÉS</a:t>
            </a:r>
            <a:endParaRPr lang="fr-CA" sz="4800" b="1" dirty="0"/>
          </a:p>
        </p:txBody>
      </p:sp>
    </p:spTree>
    <p:extLst>
      <p:ext uri="{BB962C8B-B14F-4D97-AF65-F5344CB8AC3E}">
        <p14:creationId xmlns:p14="http://schemas.microsoft.com/office/powerpoint/2010/main" xmlns="" val="2827461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12274" y="104132"/>
            <a:ext cx="6553200" cy="1143000"/>
          </a:xfrm>
        </p:spPr>
        <p:txBody>
          <a:bodyPr/>
          <a:lstStyle/>
          <a:p>
            <a:r>
              <a:rPr lang="fr-CA" dirty="0" smtClean="0"/>
              <a:t>Enseignement des habiletés</a:t>
            </a:r>
            <a:endParaRPr lang="fr-CA" dirty="0"/>
          </a:p>
        </p:txBody>
      </p:sp>
      <p:grpSp>
        <p:nvGrpSpPr>
          <p:cNvPr id="6" name="Group 24"/>
          <p:cNvGrpSpPr>
            <a:grpSpLocks/>
          </p:cNvGrpSpPr>
          <p:nvPr/>
        </p:nvGrpSpPr>
        <p:grpSpPr bwMode="auto">
          <a:xfrm>
            <a:off x="838200" y="1671202"/>
            <a:ext cx="7391400" cy="5181600"/>
            <a:chOff x="576" y="528"/>
            <a:chExt cx="4656" cy="3600"/>
          </a:xfrm>
        </p:grpSpPr>
        <p:sp>
          <p:nvSpPr>
            <p:cNvPr id="7" name="AutoShape 2"/>
            <p:cNvSpPr>
              <a:spLocks noChangeArrowheads="1"/>
            </p:cNvSpPr>
            <p:nvPr/>
          </p:nvSpPr>
          <p:spPr bwMode="auto">
            <a:xfrm>
              <a:off x="576" y="528"/>
              <a:ext cx="4608" cy="3600"/>
            </a:xfrm>
            <a:prstGeom prst="triangle">
              <a:avLst>
                <a:gd name="adj" fmla="val 50000"/>
              </a:avLst>
            </a:prstGeom>
            <a:solidFill>
              <a:srgbClr val="CC33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8" name="AutoShape 3"/>
            <p:cNvSpPr>
              <a:spLocks noChangeArrowheads="1"/>
            </p:cNvSpPr>
            <p:nvPr/>
          </p:nvSpPr>
          <p:spPr bwMode="auto">
            <a:xfrm>
              <a:off x="1632" y="1392"/>
              <a:ext cx="3600" cy="2736"/>
            </a:xfrm>
            <a:prstGeom prst="triangle">
              <a:avLst>
                <a:gd name="adj" fmla="val 50000"/>
              </a:avLst>
            </a:prstGeom>
            <a:solidFill>
              <a:srgbClr val="9900FF"/>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9" name="AutoShape 5" descr="80%"/>
            <p:cNvSpPr>
              <a:spLocks noChangeArrowheads="1"/>
            </p:cNvSpPr>
            <p:nvPr/>
          </p:nvSpPr>
          <p:spPr bwMode="auto">
            <a:xfrm>
              <a:off x="2400" y="1968"/>
              <a:ext cx="2832" cy="2160"/>
            </a:xfrm>
            <a:prstGeom prst="triangle">
              <a:avLst>
                <a:gd name="adj" fmla="val 50000"/>
              </a:avLst>
            </a:prstGeom>
            <a:pattFill prst="pct80">
              <a:fgClr>
                <a:srgbClr val="FFFF00"/>
              </a:fgClr>
              <a:bgClr>
                <a:schemeClr val="accent2"/>
              </a:bgClr>
            </a:patt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10" name="AutoShape 6"/>
            <p:cNvSpPr>
              <a:spLocks noChangeArrowheads="1"/>
            </p:cNvSpPr>
            <p:nvPr/>
          </p:nvSpPr>
          <p:spPr bwMode="auto">
            <a:xfrm>
              <a:off x="3264" y="2640"/>
              <a:ext cx="1968" cy="1488"/>
            </a:xfrm>
            <a:prstGeom prst="triangle">
              <a:avLst>
                <a:gd name="adj" fmla="val 50000"/>
              </a:avLst>
            </a:prstGeom>
            <a:solidFill>
              <a:schemeClr val="accent1"/>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11" name="AutoShape 7" descr="90%"/>
            <p:cNvSpPr>
              <a:spLocks noChangeArrowheads="1"/>
            </p:cNvSpPr>
            <p:nvPr/>
          </p:nvSpPr>
          <p:spPr bwMode="auto">
            <a:xfrm>
              <a:off x="4224" y="3360"/>
              <a:ext cx="1008" cy="768"/>
            </a:xfrm>
            <a:prstGeom prst="triangle">
              <a:avLst>
                <a:gd name="adj" fmla="val 50000"/>
              </a:avLst>
            </a:prstGeom>
            <a:pattFill prst="pct90">
              <a:fgClr>
                <a:srgbClr val="FF9933"/>
              </a:fgClr>
              <a:bgClr>
                <a:srgbClr val="FFFFFF"/>
              </a:bgClr>
            </a:patt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12" name="Line 8"/>
            <p:cNvSpPr>
              <a:spLocks noChangeShapeType="1"/>
            </p:cNvSpPr>
            <p:nvPr/>
          </p:nvSpPr>
          <p:spPr bwMode="auto">
            <a:xfrm>
              <a:off x="912" y="3600"/>
              <a:ext cx="398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CA"/>
            </a:p>
          </p:txBody>
        </p:sp>
        <p:sp>
          <p:nvSpPr>
            <p:cNvPr id="13" name="Line 9"/>
            <p:cNvSpPr>
              <a:spLocks noChangeShapeType="1"/>
            </p:cNvSpPr>
            <p:nvPr/>
          </p:nvSpPr>
          <p:spPr bwMode="auto">
            <a:xfrm>
              <a:off x="1248" y="3072"/>
              <a:ext cx="326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CA"/>
            </a:p>
          </p:txBody>
        </p:sp>
        <p:sp>
          <p:nvSpPr>
            <p:cNvPr id="14" name="Line 10"/>
            <p:cNvSpPr>
              <a:spLocks noChangeShapeType="1"/>
            </p:cNvSpPr>
            <p:nvPr/>
          </p:nvSpPr>
          <p:spPr bwMode="auto">
            <a:xfrm>
              <a:off x="1536" y="2592"/>
              <a:ext cx="268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CA"/>
            </a:p>
          </p:txBody>
        </p:sp>
        <p:sp>
          <p:nvSpPr>
            <p:cNvPr id="15" name="Line 11"/>
            <p:cNvSpPr>
              <a:spLocks noChangeShapeType="1"/>
            </p:cNvSpPr>
            <p:nvPr/>
          </p:nvSpPr>
          <p:spPr bwMode="auto">
            <a:xfrm flipV="1">
              <a:off x="1872" y="2064"/>
              <a:ext cx="2016"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CA"/>
            </a:p>
          </p:txBody>
        </p:sp>
      </p:grpSp>
      <p:sp>
        <p:nvSpPr>
          <p:cNvPr id="16" name="Text Box 12"/>
          <p:cNvSpPr txBox="1">
            <a:spLocks noChangeArrowheads="1"/>
          </p:cNvSpPr>
          <p:nvPr/>
        </p:nvSpPr>
        <p:spPr bwMode="auto">
          <a:xfrm>
            <a:off x="2185851" y="6330497"/>
            <a:ext cx="4419600" cy="519112"/>
          </a:xfrm>
          <a:prstGeom prst="rect">
            <a:avLst/>
          </a:prstGeom>
          <a:noFill/>
          <a:ln w="9525">
            <a:noFill/>
            <a:miter lim="800000"/>
            <a:headEnd/>
            <a:tailEnd/>
          </a:ln>
          <a:effectLst>
            <a:outerShdw dist="52363" dir="20757825" algn="ctr" rotWithShape="0">
              <a:schemeClr val="tx2"/>
            </a:outerShdw>
          </a:effectLst>
        </p:spPr>
        <p:txBody>
          <a:bodyPr>
            <a:spAutoFit/>
          </a:bodyPr>
          <a:lstStyle/>
          <a:p>
            <a:pPr algn="ctr">
              <a:spcBef>
                <a:spcPct val="50000"/>
              </a:spcBef>
              <a:defRPr/>
            </a:pPr>
            <a:r>
              <a:rPr lang="fr-CA" sz="2800" b="1" dirty="0">
                <a:solidFill>
                  <a:schemeClr val="bg1"/>
                </a:solidFill>
                <a:effectLst>
                  <a:outerShdw blurRad="38100" dist="38100" dir="2700000" algn="tl">
                    <a:srgbClr val="C0C0C0"/>
                  </a:outerShdw>
                </a:effectLst>
              </a:rPr>
              <a:t>Techniques</a:t>
            </a:r>
          </a:p>
        </p:txBody>
      </p:sp>
      <p:sp>
        <p:nvSpPr>
          <p:cNvPr id="17" name="Text Box 13"/>
          <p:cNvSpPr txBox="1">
            <a:spLocks noChangeArrowheads="1"/>
          </p:cNvSpPr>
          <p:nvPr/>
        </p:nvSpPr>
        <p:spPr bwMode="auto">
          <a:xfrm>
            <a:off x="2185851" y="5492297"/>
            <a:ext cx="4419600" cy="519112"/>
          </a:xfrm>
          <a:prstGeom prst="rect">
            <a:avLst/>
          </a:prstGeom>
          <a:noFill/>
          <a:ln w="9525">
            <a:noFill/>
            <a:miter lim="800000"/>
            <a:headEnd/>
            <a:tailEnd/>
          </a:ln>
          <a:effectLst>
            <a:outerShdw dist="52363" dir="20757825" algn="ctr" rotWithShape="0">
              <a:schemeClr val="tx2"/>
            </a:outerShdw>
          </a:effectLst>
        </p:spPr>
        <p:txBody>
          <a:bodyPr>
            <a:spAutoFit/>
          </a:bodyPr>
          <a:lstStyle/>
          <a:p>
            <a:pPr algn="ctr">
              <a:spcBef>
                <a:spcPct val="50000"/>
              </a:spcBef>
              <a:defRPr/>
            </a:pPr>
            <a:r>
              <a:rPr lang="fr-CA" sz="2800" b="1">
                <a:solidFill>
                  <a:schemeClr val="bg1"/>
                </a:solidFill>
                <a:effectLst>
                  <a:outerShdw blurRad="38100" dist="38100" dir="2700000" algn="tl">
                    <a:srgbClr val="C0C0C0"/>
                  </a:outerShdw>
                </a:effectLst>
              </a:rPr>
              <a:t>Tactiques individuelles</a:t>
            </a:r>
          </a:p>
        </p:txBody>
      </p:sp>
      <p:sp>
        <p:nvSpPr>
          <p:cNvPr id="18" name="Text Box 14"/>
          <p:cNvSpPr txBox="1">
            <a:spLocks noChangeArrowheads="1"/>
          </p:cNvSpPr>
          <p:nvPr/>
        </p:nvSpPr>
        <p:spPr bwMode="auto">
          <a:xfrm>
            <a:off x="2185851" y="4730297"/>
            <a:ext cx="4419600" cy="519112"/>
          </a:xfrm>
          <a:prstGeom prst="rect">
            <a:avLst/>
          </a:prstGeom>
          <a:noFill/>
          <a:ln w="9525">
            <a:noFill/>
            <a:miter lim="800000"/>
            <a:headEnd/>
            <a:tailEnd/>
          </a:ln>
          <a:effectLst>
            <a:outerShdw dist="52363" dir="20757825" algn="ctr" rotWithShape="0">
              <a:schemeClr val="tx2"/>
            </a:outerShdw>
          </a:effectLst>
        </p:spPr>
        <p:txBody>
          <a:bodyPr>
            <a:spAutoFit/>
          </a:bodyPr>
          <a:lstStyle/>
          <a:p>
            <a:pPr algn="ctr">
              <a:spcBef>
                <a:spcPct val="50000"/>
              </a:spcBef>
              <a:defRPr/>
            </a:pPr>
            <a:r>
              <a:rPr lang="fr-CA" sz="2800" b="1" dirty="0">
                <a:solidFill>
                  <a:schemeClr val="bg1"/>
                </a:solidFill>
                <a:effectLst>
                  <a:outerShdw blurRad="38100" dist="38100" dir="2700000" algn="tl">
                    <a:srgbClr val="C0C0C0"/>
                  </a:outerShdw>
                </a:effectLst>
              </a:rPr>
              <a:t>Tactiques collectives</a:t>
            </a:r>
          </a:p>
        </p:txBody>
      </p:sp>
      <p:sp>
        <p:nvSpPr>
          <p:cNvPr id="19" name="Text Box 15"/>
          <p:cNvSpPr txBox="1">
            <a:spLocks noChangeArrowheads="1"/>
          </p:cNvSpPr>
          <p:nvPr/>
        </p:nvSpPr>
        <p:spPr bwMode="auto">
          <a:xfrm>
            <a:off x="2185851" y="3982584"/>
            <a:ext cx="4419600" cy="519113"/>
          </a:xfrm>
          <a:prstGeom prst="rect">
            <a:avLst/>
          </a:prstGeom>
          <a:noFill/>
          <a:ln w="9525">
            <a:noFill/>
            <a:miter lim="800000"/>
            <a:headEnd/>
            <a:tailEnd/>
          </a:ln>
          <a:effectLst>
            <a:outerShdw dist="52363" dir="20757825" algn="ctr" rotWithShape="0">
              <a:schemeClr val="tx2"/>
            </a:outerShdw>
          </a:effectLst>
        </p:spPr>
        <p:txBody>
          <a:bodyPr>
            <a:spAutoFit/>
          </a:bodyPr>
          <a:lstStyle/>
          <a:p>
            <a:pPr algn="ctr">
              <a:spcBef>
                <a:spcPct val="50000"/>
              </a:spcBef>
              <a:defRPr/>
            </a:pPr>
            <a:r>
              <a:rPr lang="fr-CA" sz="2800" b="1" dirty="0">
                <a:solidFill>
                  <a:schemeClr val="bg1"/>
                </a:solidFill>
                <a:effectLst>
                  <a:outerShdw blurRad="38100" dist="38100" dir="2700000" algn="tl">
                    <a:srgbClr val="C0C0C0"/>
                  </a:outerShdw>
                </a:effectLst>
              </a:rPr>
              <a:t>Systèmes</a:t>
            </a:r>
          </a:p>
        </p:txBody>
      </p:sp>
      <p:sp>
        <p:nvSpPr>
          <p:cNvPr id="20" name="Text Box 16"/>
          <p:cNvSpPr txBox="1">
            <a:spLocks noChangeArrowheads="1"/>
          </p:cNvSpPr>
          <p:nvPr/>
        </p:nvSpPr>
        <p:spPr bwMode="auto">
          <a:xfrm>
            <a:off x="2185851" y="3053897"/>
            <a:ext cx="4419600" cy="519112"/>
          </a:xfrm>
          <a:prstGeom prst="rect">
            <a:avLst/>
          </a:prstGeom>
          <a:noFill/>
          <a:ln w="9525">
            <a:noFill/>
            <a:miter lim="800000"/>
            <a:headEnd/>
            <a:tailEnd/>
          </a:ln>
          <a:effectLst>
            <a:outerShdw dist="52363" dir="20757825" algn="ctr" rotWithShape="0">
              <a:schemeClr val="tx2"/>
            </a:outerShdw>
          </a:effectLst>
        </p:spPr>
        <p:txBody>
          <a:bodyPr>
            <a:spAutoFit/>
          </a:bodyPr>
          <a:lstStyle/>
          <a:p>
            <a:pPr algn="ctr">
              <a:spcBef>
                <a:spcPct val="50000"/>
              </a:spcBef>
              <a:defRPr/>
            </a:pPr>
            <a:r>
              <a:rPr lang="fr-CA" sz="2800" b="1" dirty="0">
                <a:solidFill>
                  <a:schemeClr val="bg1"/>
                </a:solidFill>
                <a:effectLst>
                  <a:outerShdw blurRad="38100" dist="38100" dir="2700000" algn="tl">
                    <a:srgbClr val="C0C0C0"/>
                  </a:outerShdw>
                </a:effectLst>
              </a:rPr>
              <a:t>Stratégies</a:t>
            </a:r>
          </a:p>
        </p:txBody>
      </p:sp>
      <p:grpSp>
        <p:nvGrpSpPr>
          <p:cNvPr id="23" name="Group 25"/>
          <p:cNvGrpSpPr>
            <a:grpSpLocks/>
          </p:cNvGrpSpPr>
          <p:nvPr/>
        </p:nvGrpSpPr>
        <p:grpSpPr bwMode="auto">
          <a:xfrm>
            <a:off x="6755674" y="1588471"/>
            <a:ext cx="2209800" cy="2152650"/>
            <a:chOff x="4176" y="816"/>
            <a:chExt cx="1344" cy="1356"/>
          </a:xfrm>
        </p:grpSpPr>
        <p:sp>
          <p:nvSpPr>
            <p:cNvPr id="24" name="Rectangle 17" descr="90%"/>
            <p:cNvSpPr>
              <a:spLocks noChangeArrowheads="1"/>
            </p:cNvSpPr>
            <p:nvPr/>
          </p:nvSpPr>
          <p:spPr bwMode="auto">
            <a:xfrm>
              <a:off x="4176" y="1968"/>
              <a:ext cx="192" cy="192"/>
            </a:xfrm>
            <a:prstGeom prst="rect">
              <a:avLst/>
            </a:prstGeom>
            <a:pattFill prst="pct90">
              <a:fgClr>
                <a:srgbClr val="FF9933"/>
              </a:fgClr>
              <a:bgClr>
                <a:srgbClr val="FFFFFF"/>
              </a:bgClr>
            </a:patt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25" name="Rectangle 18"/>
            <p:cNvSpPr>
              <a:spLocks noChangeArrowheads="1"/>
            </p:cNvSpPr>
            <p:nvPr/>
          </p:nvSpPr>
          <p:spPr bwMode="auto">
            <a:xfrm>
              <a:off x="4176" y="1692"/>
              <a:ext cx="192" cy="192"/>
            </a:xfrm>
            <a:prstGeom prst="rect">
              <a:avLst/>
            </a:prstGeom>
            <a:solidFill>
              <a:schemeClr val="accent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26" name="Rectangle 19" descr="80%"/>
            <p:cNvSpPr>
              <a:spLocks noChangeArrowheads="1"/>
            </p:cNvSpPr>
            <p:nvPr/>
          </p:nvSpPr>
          <p:spPr bwMode="auto">
            <a:xfrm>
              <a:off x="4176" y="1416"/>
              <a:ext cx="192" cy="192"/>
            </a:xfrm>
            <a:prstGeom prst="rect">
              <a:avLst/>
            </a:prstGeom>
            <a:pattFill prst="pct80">
              <a:fgClr>
                <a:srgbClr val="FFFF00"/>
              </a:fgClr>
              <a:bgClr>
                <a:schemeClr val="accent2"/>
              </a:bgClr>
            </a:patt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27" name="Rectangle 20"/>
            <p:cNvSpPr>
              <a:spLocks noChangeArrowheads="1"/>
            </p:cNvSpPr>
            <p:nvPr/>
          </p:nvSpPr>
          <p:spPr bwMode="auto">
            <a:xfrm>
              <a:off x="4176" y="1140"/>
              <a:ext cx="192" cy="192"/>
            </a:xfrm>
            <a:prstGeom prst="rect">
              <a:avLst/>
            </a:prstGeom>
            <a:solidFill>
              <a:srgbClr val="9900FF"/>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28" name="Rectangle 21"/>
            <p:cNvSpPr>
              <a:spLocks noChangeArrowheads="1"/>
            </p:cNvSpPr>
            <p:nvPr/>
          </p:nvSpPr>
          <p:spPr bwMode="auto">
            <a:xfrm>
              <a:off x="4176" y="864"/>
              <a:ext cx="192" cy="192"/>
            </a:xfrm>
            <a:prstGeom prst="rect">
              <a:avLst/>
            </a:prstGeom>
            <a:solidFill>
              <a:srgbClr val="CC3300"/>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sp>
          <p:nvSpPr>
            <p:cNvPr id="29" name="Text Box 22"/>
            <p:cNvSpPr txBox="1">
              <a:spLocks noChangeArrowheads="1"/>
            </p:cNvSpPr>
            <p:nvPr/>
          </p:nvSpPr>
          <p:spPr bwMode="auto">
            <a:xfrm>
              <a:off x="4368" y="816"/>
              <a:ext cx="1152" cy="1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0000"/>
                </a:lnSpc>
                <a:spcBef>
                  <a:spcPct val="50000"/>
                </a:spcBef>
                <a:buFontTx/>
                <a:buNone/>
              </a:pPr>
              <a:r>
                <a:rPr lang="fr-CA" altLang="fr-FR" sz="1800" dirty="0" err="1">
                  <a:latin typeface="Comic Sans MS" panose="030F0702030302020204" pitchFamily="66" charset="0"/>
                </a:rPr>
                <a:t>Bantam</a:t>
              </a:r>
              <a:r>
                <a:rPr lang="fr-CA" altLang="fr-FR" sz="1800" dirty="0">
                  <a:latin typeface="Comic Sans MS" panose="030F0702030302020204" pitchFamily="66" charset="0"/>
                </a:rPr>
                <a:t>-Midget</a:t>
              </a:r>
            </a:p>
            <a:p>
              <a:pPr>
                <a:lnSpc>
                  <a:spcPct val="110000"/>
                </a:lnSpc>
                <a:spcBef>
                  <a:spcPct val="50000"/>
                </a:spcBef>
                <a:buFontTx/>
                <a:buNone/>
              </a:pPr>
              <a:r>
                <a:rPr lang="fr-CA" altLang="fr-FR" sz="1800" dirty="0" err="1">
                  <a:latin typeface="Comic Sans MS" panose="030F0702030302020204" pitchFamily="66" charset="0"/>
                </a:rPr>
                <a:t>Pee-wee</a:t>
              </a:r>
              <a:endParaRPr lang="fr-CA" altLang="fr-FR" sz="1800" dirty="0">
                <a:latin typeface="Comic Sans MS" panose="030F0702030302020204" pitchFamily="66" charset="0"/>
              </a:endParaRPr>
            </a:p>
            <a:p>
              <a:pPr>
                <a:lnSpc>
                  <a:spcPct val="110000"/>
                </a:lnSpc>
                <a:spcBef>
                  <a:spcPct val="50000"/>
                </a:spcBef>
                <a:buFontTx/>
                <a:buNone/>
              </a:pPr>
              <a:r>
                <a:rPr lang="fr-CA" altLang="fr-FR" sz="1800" dirty="0">
                  <a:latin typeface="Comic Sans MS" panose="030F0702030302020204" pitchFamily="66" charset="0"/>
                </a:rPr>
                <a:t>Atome</a:t>
              </a:r>
            </a:p>
            <a:p>
              <a:pPr>
                <a:lnSpc>
                  <a:spcPct val="110000"/>
                </a:lnSpc>
                <a:spcBef>
                  <a:spcPct val="50000"/>
                </a:spcBef>
                <a:buFontTx/>
                <a:buNone/>
              </a:pPr>
              <a:r>
                <a:rPr lang="fr-CA" altLang="fr-FR" sz="1800" dirty="0">
                  <a:latin typeface="Comic Sans MS" panose="030F0702030302020204" pitchFamily="66" charset="0"/>
                </a:rPr>
                <a:t>Novice</a:t>
              </a:r>
            </a:p>
            <a:p>
              <a:pPr>
                <a:lnSpc>
                  <a:spcPct val="110000"/>
                </a:lnSpc>
                <a:spcBef>
                  <a:spcPct val="50000"/>
                </a:spcBef>
                <a:buFontTx/>
                <a:buNone/>
              </a:pPr>
              <a:r>
                <a:rPr lang="fr-CA" altLang="fr-FR" sz="1800" dirty="0">
                  <a:latin typeface="Comic Sans MS" panose="030F0702030302020204" pitchFamily="66" charset="0"/>
                </a:rPr>
                <a:t>Initiation</a:t>
              </a:r>
              <a:endParaRPr lang="fr-CA" altLang="fr-FR" sz="2400" dirty="0">
                <a:latin typeface="Comic Sans MS" panose="030F0702030302020204" pitchFamily="66" charset="0"/>
              </a:endParaRPr>
            </a:p>
          </p:txBody>
        </p:sp>
      </p:grpSp>
      <p:sp>
        <p:nvSpPr>
          <p:cNvPr id="30" name="Rectangle 4"/>
          <p:cNvSpPr txBox="1">
            <a:spLocks noChangeArrowheads="1"/>
          </p:cNvSpPr>
          <p:nvPr/>
        </p:nvSpPr>
        <p:spPr>
          <a:xfrm>
            <a:off x="-76200" y="1106198"/>
            <a:ext cx="9144000" cy="6096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pPr>
              <a:defRPr/>
            </a:pPr>
            <a:r>
              <a:rPr lang="fr-CA" sz="4000" dirty="0" smtClean="0">
                <a:effectLst>
                  <a:outerShdw blurRad="38100" dist="38100" dir="2700000" algn="tl">
                    <a:srgbClr val="C0C0C0"/>
                  </a:outerShdw>
                </a:effectLst>
                <a:latin typeface="Calibri" panose="020F0502020204030204" pitchFamily="34" charset="0"/>
              </a:rPr>
              <a:t>Pyramide des habiletés</a:t>
            </a:r>
            <a:endParaRPr lang="fr-CA" b="1" dirty="0" smtClean="0">
              <a:effectLst>
                <a:outerShdw blurRad="38100" dist="38100" dir="2700000" algn="tl">
                  <a:srgbClr val="C0C0C0"/>
                </a:outerShdw>
              </a:effectLst>
              <a:latin typeface="Calibri" panose="020F0502020204030204" pitchFamily="34" charset="0"/>
            </a:endParaRPr>
          </a:p>
        </p:txBody>
      </p:sp>
    </p:spTree>
    <p:extLst>
      <p:ext uri="{BB962C8B-B14F-4D97-AF65-F5344CB8AC3E}">
        <p14:creationId xmlns:p14="http://schemas.microsoft.com/office/powerpoint/2010/main" xmlns="" val="44709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P spid="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Enseignement des habiletés</a:t>
            </a:r>
          </a:p>
        </p:txBody>
      </p:sp>
      <p:sp>
        <p:nvSpPr>
          <p:cNvPr id="3" name="Espace réservé du contenu 2"/>
          <p:cNvSpPr>
            <a:spLocks noGrp="1"/>
          </p:cNvSpPr>
          <p:nvPr>
            <p:ph idx="1"/>
          </p:nvPr>
        </p:nvSpPr>
        <p:spPr>
          <a:xfrm>
            <a:off x="457200" y="1600201"/>
            <a:ext cx="8229600" cy="609600"/>
          </a:xfrm>
        </p:spPr>
        <p:txBody>
          <a:bodyPr>
            <a:normAutofit/>
          </a:bodyPr>
          <a:lstStyle/>
          <a:p>
            <a:pPr marL="0" indent="0" algn="ctr">
              <a:buNone/>
            </a:pPr>
            <a:r>
              <a:rPr lang="fr-CA" sz="2800" b="1" dirty="0" smtClean="0"/>
              <a:t>LES ÉTAPES</a:t>
            </a:r>
            <a:endParaRPr lang="fr-CA" sz="2800" b="1" dirty="0"/>
          </a:p>
        </p:txBody>
      </p:sp>
      <p:sp>
        <p:nvSpPr>
          <p:cNvPr id="38" name="ZoneTexte 37"/>
          <p:cNvSpPr txBox="1"/>
          <p:nvPr/>
        </p:nvSpPr>
        <p:spPr>
          <a:xfrm>
            <a:off x="990600" y="2514600"/>
            <a:ext cx="7094538" cy="646331"/>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fr-CA" b="1" dirty="0" smtClean="0">
                <a:latin typeface="Comic Sans MS" panose="030F0702030302020204" pitchFamily="66" charset="0"/>
              </a:rPr>
              <a:t>CHOISIR L’HABILETÉ </a:t>
            </a:r>
            <a:r>
              <a:rPr lang="fr-CA" dirty="0" smtClean="0">
                <a:latin typeface="Comic Sans MS" panose="030F0702030302020204" pitchFamily="66" charset="0"/>
              </a:rPr>
              <a:t>(Quoi enseigner)</a:t>
            </a:r>
          </a:p>
          <a:p>
            <a:r>
              <a:rPr lang="fr-CA" dirty="0" smtClean="0">
                <a:latin typeface="Comic Sans MS" panose="030F0702030302020204" pitchFamily="66" charset="0"/>
              </a:rPr>
              <a:t>Technique – Tactique – Système - Stratégie</a:t>
            </a:r>
            <a:endParaRPr lang="fr-CA" dirty="0">
              <a:latin typeface="Comic Sans MS" panose="030F0702030302020204" pitchFamily="66" charset="0"/>
            </a:endParaRPr>
          </a:p>
        </p:txBody>
      </p:sp>
      <p:sp>
        <p:nvSpPr>
          <p:cNvPr id="41" name="ZoneTexte 40"/>
          <p:cNvSpPr txBox="1"/>
          <p:nvPr/>
        </p:nvSpPr>
        <p:spPr>
          <a:xfrm>
            <a:off x="990600" y="3542270"/>
            <a:ext cx="7094538" cy="646331"/>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b="1" dirty="0" smtClean="0">
                <a:latin typeface="Comic Sans MS" panose="030F0702030302020204" pitchFamily="66" charset="0"/>
              </a:rPr>
              <a:t>2. PLANIFIER L’EXPLICATION </a:t>
            </a:r>
            <a:r>
              <a:rPr lang="fr-CA" dirty="0" smtClean="0">
                <a:latin typeface="Comic Sans MS" panose="030F0702030302020204" pitchFamily="66" charset="0"/>
              </a:rPr>
              <a:t>(Consignes)</a:t>
            </a:r>
          </a:p>
          <a:p>
            <a:endParaRPr lang="fr-CA" dirty="0">
              <a:latin typeface="Comic Sans MS" panose="030F0702030302020204" pitchFamily="66" charset="0"/>
            </a:endParaRPr>
          </a:p>
        </p:txBody>
      </p:sp>
      <p:sp>
        <p:nvSpPr>
          <p:cNvPr id="44" name="ZoneTexte 43"/>
          <p:cNvSpPr txBox="1"/>
          <p:nvPr/>
        </p:nvSpPr>
        <p:spPr>
          <a:xfrm>
            <a:off x="990600" y="4516903"/>
            <a:ext cx="7094538" cy="646331"/>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b="1" dirty="0">
                <a:latin typeface="Comic Sans MS" panose="030F0702030302020204" pitchFamily="66" charset="0"/>
              </a:rPr>
              <a:t>3</a:t>
            </a:r>
            <a:r>
              <a:rPr lang="fr-CA" b="1" dirty="0" smtClean="0">
                <a:latin typeface="Comic Sans MS" panose="030F0702030302020204" pitchFamily="66" charset="0"/>
              </a:rPr>
              <a:t>. UTILISER UNE BONNE APPROCHE/MÉTHODE</a:t>
            </a:r>
            <a:endParaRPr lang="fr-CA" dirty="0" smtClean="0">
              <a:latin typeface="Comic Sans MS" panose="030F0702030302020204" pitchFamily="66" charset="0"/>
            </a:endParaRPr>
          </a:p>
          <a:p>
            <a:endParaRPr lang="fr-CA" dirty="0">
              <a:latin typeface="Comic Sans MS" panose="030F0702030302020204" pitchFamily="66" charset="0"/>
            </a:endParaRPr>
          </a:p>
        </p:txBody>
      </p:sp>
      <p:sp>
        <p:nvSpPr>
          <p:cNvPr id="45" name="ZoneTexte 44"/>
          <p:cNvSpPr txBox="1"/>
          <p:nvPr/>
        </p:nvSpPr>
        <p:spPr>
          <a:xfrm>
            <a:off x="990600" y="5593775"/>
            <a:ext cx="7094538" cy="646331"/>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b="1" dirty="0" smtClean="0">
                <a:latin typeface="Comic Sans MS" panose="030F0702030302020204" pitchFamily="66" charset="0"/>
              </a:rPr>
              <a:t>4. FOURNIR DES RÉTROACTIONS</a:t>
            </a:r>
            <a:endParaRPr lang="fr-CA" dirty="0" smtClean="0">
              <a:latin typeface="Comic Sans MS" panose="030F0702030302020204" pitchFamily="66" charset="0"/>
            </a:endParaRPr>
          </a:p>
          <a:p>
            <a:endParaRPr lang="fr-CA" dirty="0">
              <a:latin typeface="Comic Sans MS" panose="030F0702030302020204" pitchFamily="66" charset="0"/>
            </a:endParaRPr>
          </a:p>
        </p:txBody>
      </p:sp>
    </p:spTree>
    <p:extLst>
      <p:ext uri="{BB962C8B-B14F-4D97-AF65-F5344CB8AC3E}">
        <p14:creationId xmlns:p14="http://schemas.microsoft.com/office/powerpoint/2010/main" xmlns="" val="4258914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Enseignement des habiletés</a:t>
            </a:r>
          </a:p>
        </p:txBody>
      </p:sp>
      <p:graphicFrame>
        <p:nvGraphicFramePr>
          <p:cNvPr id="6" name="Object 3"/>
          <p:cNvGraphicFramePr>
            <a:graphicFrameLocks noGrp="1" noChangeAspect="1"/>
          </p:cNvGraphicFramePr>
          <p:nvPr>
            <p:ph idx="1"/>
            <p:extLst>
              <p:ext uri="{D42A27DB-BD31-4B8C-83A1-F6EECF244321}">
                <p14:modId xmlns:p14="http://schemas.microsoft.com/office/powerpoint/2010/main" xmlns="" val="264065980"/>
              </p:ext>
            </p:extLst>
          </p:nvPr>
        </p:nvGraphicFramePr>
        <p:xfrm>
          <a:off x="609600" y="2586734"/>
          <a:ext cx="7848600" cy="4271266"/>
        </p:xfrm>
        <a:graphic>
          <a:graphicData uri="http://schemas.openxmlformats.org/presentationml/2006/ole">
            <p:oleObj spid="_x0000_s2106" name="Graphique" r:id="rId3" imgW="6096000" imgH="3838575" progId="MSGraph.Chart.8">
              <p:embed followColorScheme="full"/>
            </p:oleObj>
          </a:graphicData>
        </a:graphic>
      </p:graphicFrame>
      <p:sp>
        <p:nvSpPr>
          <p:cNvPr id="8" name="ZoneTexte 7"/>
          <p:cNvSpPr txBox="1"/>
          <p:nvPr/>
        </p:nvSpPr>
        <p:spPr>
          <a:xfrm>
            <a:off x="986631" y="1672489"/>
            <a:ext cx="7094538" cy="646331"/>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fr-CA" b="1" dirty="0" smtClean="0">
                <a:latin typeface="Comic Sans MS" panose="030F0702030302020204" pitchFamily="66" charset="0"/>
              </a:rPr>
              <a:t>CHOISIR L’HABILETÉ </a:t>
            </a:r>
            <a:r>
              <a:rPr lang="fr-CA" dirty="0" smtClean="0">
                <a:latin typeface="Comic Sans MS" panose="030F0702030302020204" pitchFamily="66" charset="0"/>
              </a:rPr>
              <a:t>(Quoi enseigner)</a:t>
            </a:r>
          </a:p>
          <a:p>
            <a:r>
              <a:rPr lang="fr-CA" dirty="0" smtClean="0">
                <a:latin typeface="Comic Sans MS" panose="030F0702030302020204" pitchFamily="66" charset="0"/>
              </a:rPr>
              <a:t>Technique – Tactique – Système - Stratégie</a:t>
            </a:r>
            <a:endParaRPr lang="fr-CA" dirty="0">
              <a:latin typeface="Comic Sans MS" panose="030F0702030302020204" pitchFamily="66" charset="0"/>
            </a:endParaRPr>
          </a:p>
        </p:txBody>
      </p:sp>
    </p:spTree>
    <p:extLst>
      <p:ext uri="{BB962C8B-B14F-4D97-AF65-F5344CB8AC3E}">
        <p14:creationId xmlns:p14="http://schemas.microsoft.com/office/powerpoint/2010/main" xmlns="" val="1552304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Enseignement des habiletés</a:t>
            </a:r>
          </a:p>
        </p:txBody>
      </p:sp>
      <p:sp>
        <p:nvSpPr>
          <p:cNvPr id="7" name="ZoneTexte 6"/>
          <p:cNvSpPr txBox="1"/>
          <p:nvPr/>
        </p:nvSpPr>
        <p:spPr>
          <a:xfrm>
            <a:off x="1371600" y="1594005"/>
            <a:ext cx="7094538" cy="646331"/>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b="1" dirty="0" smtClean="0">
                <a:latin typeface="Comic Sans MS" panose="030F0702030302020204" pitchFamily="66" charset="0"/>
              </a:rPr>
              <a:t>2. PLANIFIER L’EXPLICATION </a:t>
            </a:r>
            <a:r>
              <a:rPr lang="fr-CA" dirty="0" smtClean="0">
                <a:latin typeface="Comic Sans MS" panose="030F0702030302020204" pitchFamily="66" charset="0"/>
              </a:rPr>
              <a:t>(Consigne)</a:t>
            </a:r>
          </a:p>
          <a:p>
            <a:endParaRPr lang="fr-CA" dirty="0">
              <a:latin typeface="Comic Sans MS" panose="030F0702030302020204" pitchFamily="66" charset="0"/>
            </a:endParaRPr>
          </a:p>
        </p:txBody>
      </p:sp>
      <p:sp>
        <p:nvSpPr>
          <p:cNvPr id="8" name="AutoShape 3"/>
          <p:cNvSpPr>
            <a:spLocks noChangeArrowheads="1"/>
          </p:cNvSpPr>
          <p:nvPr/>
        </p:nvSpPr>
        <p:spPr bwMode="auto">
          <a:xfrm flipH="1">
            <a:off x="4364038" y="2667000"/>
            <a:ext cx="3886200" cy="442674"/>
          </a:xfrm>
          <a:prstGeom prst="roundRect">
            <a:avLst>
              <a:gd name="adj" fmla="val 16667"/>
            </a:avLst>
          </a:prstGeom>
          <a:noFill/>
          <a:ln w="38100">
            <a:solidFill>
              <a:srgbClr val="002060"/>
            </a:solidFill>
            <a:round/>
            <a:headEnd/>
            <a:tailEnd/>
          </a:ln>
          <a:effectLst/>
        </p:spPr>
        <p:txBody>
          <a:bodyPr>
            <a:spAutoFit/>
          </a:bodyPr>
          <a:lstStyle/>
          <a:p>
            <a:pPr algn="ctr">
              <a:spcBef>
                <a:spcPct val="50000"/>
              </a:spcBef>
              <a:defRPr/>
            </a:pPr>
            <a:r>
              <a:rPr lang="fr-CA" sz="2000" dirty="0">
                <a:effectLst>
                  <a:outerShdw blurRad="38100" dist="38100" dir="2700000" algn="tl">
                    <a:srgbClr val="C0C0C0"/>
                  </a:outerShdw>
                </a:effectLst>
                <a:latin typeface="Comic Sans MS" pitchFamily="66" charset="0"/>
              </a:rPr>
              <a:t>Plus c’est clair dans sa tête</a:t>
            </a:r>
          </a:p>
        </p:txBody>
      </p:sp>
      <p:sp>
        <p:nvSpPr>
          <p:cNvPr id="9" name="AutoShape 5"/>
          <p:cNvSpPr>
            <a:spLocks noChangeArrowheads="1"/>
          </p:cNvSpPr>
          <p:nvPr/>
        </p:nvSpPr>
        <p:spPr bwMode="auto">
          <a:xfrm>
            <a:off x="4343400" y="3581400"/>
            <a:ext cx="3927475" cy="442674"/>
          </a:xfrm>
          <a:prstGeom prst="roundRect">
            <a:avLst>
              <a:gd name="adj" fmla="val 16667"/>
            </a:avLst>
          </a:prstGeom>
          <a:noFill/>
          <a:ln w="38100">
            <a:solidFill>
              <a:srgbClr val="002060"/>
            </a:solidFill>
            <a:round/>
            <a:headEnd/>
            <a:tailEnd/>
          </a:ln>
          <a:effectLst/>
        </p:spPr>
        <p:txBody>
          <a:bodyPr>
            <a:spAutoFit/>
          </a:bodyPr>
          <a:lstStyle/>
          <a:p>
            <a:pPr algn="ctr">
              <a:spcBef>
                <a:spcPct val="50000"/>
              </a:spcBef>
              <a:defRPr/>
            </a:pPr>
            <a:r>
              <a:rPr lang="fr-CA" sz="2000" dirty="0">
                <a:effectLst>
                  <a:outerShdw blurRad="38100" dist="38100" dir="2700000" algn="tl">
                    <a:srgbClr val="C0C0C0"/>
                  </a:outerShdw>
                </a:effectLst>
                <a:latin typeface="Comic Sans MS" pitchFamily="66" charset="0"/>
              </a:rPr>
              <a:t>Plus l’exécution sera précise </a:t>
            </a:r>
          </a:p>
        </p:txBody>
      </p:sp>
      <p:cxnSp>
        <p:nvCxnSpPr>
          <p:cNvPr id="10" name="AutoShape 11"/>
          <p:cNvCxnSpPr>
            <a:cxnSpLocks noChangeShapeType="1"/>
            <a:stCxn id="8" idx="2"/>
            <a:endCxn id="9" idx="0"/>
          </p:cNvCxnSpPr>
          <p:nvPr/>
        </p:nvCxnSpPr>
        <p:spPr bwMode="auto">
          <a:xfrm>
            <a:off x="6307138" y="3109674"/>
            <a:ext cx="0" cy="471726"/>
          </a:xfrm>
          <a:prstGeom prst="straightConnector1">
            <a:avLst/>
          </a:prstGeom>
          <a:noFill/>
          <a:ln w="38100">
            <a:solidFill>
              <a:srgbClr val="002060"/>
            </a:solidFill>
            <a:round/>
            <a:headEnd/>
            <a:tailEnd type="triangle" w="med" len="med"/>
          </a:ln>
          <a:extLst>
            <a:ext uri="{909E8E84-426E-40DD-AFC4-6F175D3DCCD1}">
              <a14:hiddenFill xmlns:a14="http://schemas.microsoft.com/office/drawing/2010/main" xmlns="">
                <a:noFill/>
              </a14:hiddenFill>
            </a:ext>
          </a:extLst>
        </p:spPr>
      </p:cxnSp>
      <p:pic>
        <p:nvPicPr>
          <p:cNvPr id="11" name="Picture 10"/>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449360"/>
            <a:ext cx="1535655" cy="1634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AutoShape 4"/>
          <p:cNvSpPr>
            <a:spLocks noChangeArrowheads="1"/>
          </p:cNvSpPr>
          <p:nvPr/>
        </p:nvSpPr>
        <p:spPr bwMode="auto">
          <a:xfrm>
            <a:off x="1219200" y="4819276"/>
            <a:ext cx="6902450" cy="1146175"/>
          </a:xfrm>
          <a:prstGeom prst="roundRect">
            <a:avLst>
              <a:gd name="adj" fmla="val 16667"/>
            </a:avLst>
          </a:prstGeom>
          <a:noFill/>
          <a:ln w="38100">
            <a:solidFill>
              <a:srgbClr val="002060"/>
            </a:solidFill>
            <a:round/>
            <a:headEnd/>
            <a:tailEnd/>
          </a:ln>
          <a:effectLst/>
        </p:spPr>
        <p:txBody>
          <a:bodyPr>
            <a:spAutoFit/>
          </a:bodyPr>
          <a:lstStyle/>
          <a:p>
            <a:pPr algn="ctr">
              <a:spcBef>
                <a:spcPct val="50000"/>
              </a:spcBef>
              <a:defRPr/>
            </a:pPr>
            <a:r>
              <a:rPr lang="fr-CA" sz="2000" dirty="0">
                <a:latin typeface="Comic Sans MS" pitchFamily="66" charset="0"/>
              </a:rPr>
              <a:t>Après un certain temps, la référence entre le cerveau (cognitif) et la pratique se défait et l’automatisation s’installe (avec ou sans défaut).</a:t>
            </a:r>
          </a:p>
        </p:txBody>
      </p:sp>
    </p:spTree>
    <p:extLst>
      <p:ext uri="{BB962C8B-B14F-4D97-AF65-F5344CB8AC3E}">
        <p14:creationId xmlns:p14="http://schemas.microsoft.com/office/powerpoint/2010/main" xmlns="" val="32740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Enseignement des habiletés</a:t>
            </a:r>
          </a:p>
        </p:txBody>
      </p:sp>
      <p:sp>
        <p:nvSpPr>
          <p:cNvPr id="5" name="Espace réservé du contenu 4"/>
          <p:cNvSpPr>
            <a:spLocks noGrp="1"/>
          </p:cNvSpPr>
          <p:nvPr>
            <p:ph idx="1"/>
          </p:nvPr>
        </p:nvSpPr>
        <p:spPr>
          <a:xfrm>
            <a:off x="457200" y="4905374"/>
            <a:ext cx="8229600" cy="1952625"/>
          </a:xfrm>
        </p:spPr>
        <p:txBody>
          <a:bodyPr>
            <a:normAutofit/>
          </a:bodyPr>
          <a:lstStyle/>
          <a:p>
            <a:pPr marL="0" indent="0">
              <a:buNone/>
            </a:pPr>
            <a:r>
              <a:rPr lang="fr-CA" sz="2000" dirty="0" smtClean="0"/>
              <a:t>Il faut diversifier les méthodes.  Les jeunes sont tous différents. </a:t>
            </a:r>
          </a:p>
          <a:p>
            <a:pPr>
              <a:buFont typeface="Wingdings" panose="05000000000000000000" pitchFamily="2" charset="2"/>
              <a:buChar char="§"/>
            </a:pPr>
            <a:r>
              <a:rPr lang="fr-CA" sz="2000" dirty="0" smtClean="0"/>
              <a:t>Des joueurs sont visuel et vont maîtriser uniquement en voyant la démonstration. </a:t>
            </a:r>
          </a:p>
          <a:p>
            <a:pPr>
              <a:buFont typeface="Wingdings" panose="05000000000000000000" pitchFamily="2" charset="2"/>
              <a:buChar char="§"/>
            </a:pPr>
            <a:r>
              <a:rPr lang="fr-CA" sz="2000" dirty="0" smtClean="0"/>
              <a:t>Des joueurs sont auditifs et vont maîtriser uniquement en entendant. </a:t>
            </a:r>
            <a:endParaRPr lang="fr-CA" sz="2000" dirty="0"/>
          </a:p>
          <a:p>
            <a:pPr>
              <a:buFont typeface="Wingdings" panose="05000000000000000000" pitchFamily="2" charset="2"/>
              <a:buChar char="§"/>
            </a:pPr>
            <a:r>
              <a:rPr lang="fr-CA" sz="2000" dirty="0" smtClean="0"/>
              <a:t>D’autres vont comprendre uniquement en l’essayant. </a:t>
            </a:r>
            <a:endParaRPr lang="fr-CA" sz="2000" dirty="0"/>
          </a:p>
        </p:txBody>
      </p:sp>
      <p:sp>
        <p:nvSpPr>
          <p:cNvPr id="6" name="ZoneTexte 5"/>
          <p:cNvSpPr txBox="1"/>
          <p:nvPr/>
        </p:nvSpPr>
        <p:spPr>
          <a:xfrm>
            <a:off x="1219200" y="1583422"/>
            <a:ext cx="7094538" cy="646331"/>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b="1" dirty="0">
                <a:latin typeface="Comic Sans MS" panose="030F0702030302020204" pitchFamily="66" charset="0"/>
              </a:rPr>
              <a:t>3</a:t>
            </a:r>
            <a:r>
              <a:rPr lang="fr-CA" b="1" dirty="0" smtClean="0">
                <a:latin typeface="Comic Sans MS" panose="030F0702030302020204" pitchFamily="66" charset="0"/>
              </a:rPr>
              <a:t>. UTILISER UNE BONNE APPROCHE/MÉTHODE</a:t>
            </a:r>
            <a:endParaRPr lang="fr-CA" dirty="0" smtClean="0">
              <a:latin typeface="Comic Sans MS" panose="030F0702030302020204" pitchFamily="66" charset="0"/>
            </a:endParaRPr>
          </a:p>
          <a:p>
            <a:endParaRPr lang="fr-CA" dirty="0">
              <a:latin typeface="Comic Sans MS" panose="030F0702030302020204" pitchFamily="66" charset="0"/>
            </a:endParaRPr>
          </a:p>
        </p:txBody>
      </p:sp>
      <p:sp>
        <p:nvSpPr>
          <p:cNvPr id="7" name="AutoShape 22"/>
          <p:cNvSpPr>
            <a:spLocks noChangeArrowheads="1"/>
          </p:cNvSpPr>
          <p:nvPr/>
        </p:nvSpPr>
        <p:spPr bwMode="auto">
          <a:xfrm>
            <a:off x="996950" y="2520950"/>
            <a:ext cx="4171950" cy="434975"/>
          </a:xfrm>
          <a:prstGeom prst="flowChartProcess">
            <a:avLst/>
          </a:prstGeom>
          <a:solidFill>
            <a:schemeClr val="bg1"/>
          </a:solidFill>
          <a:ln w="38100">
            <a:solidFill>
              <a:srgbClr val="336699"/>
            </a:solidFill>
            <a:miter lim="800000"/>
            <a:headEnd/>
            <a:tailEnd/>
          </a:ln>
          <a:effectLst/>
        </p:spPr>
        <p:txBody>
          <a:bodyPr>
            <a:spAutoFit/>
          </a:bodyPr>
          <a:lstStyle/>
          <a:p>
            <a:pPr algn="ctr">
              <a:spcBef>
                <a:spcPct val="50000"/>
              </a:spcBef>
              <a:defRPr/>
            </a:pPr>
            <a:r>
              <a:rPr lang="fr-CA" sz="2000" b="1">
                <a:effectLst>
                  <a:outerShdw blurRad="38100" dist="38100" dir="2700000" algn="tl">
                    <a:srgbClr val="C0C0C0"/>
                  </a:outerShdw>
                </a:effectLst>
                <a:latin typeface="Comic Sans MS" pitchFamily="66" charset="0"/>
              </a:rPr>
              <a:t>LE DIRE </a:t>
            </a:r>
          </a:p>
        </p:txBody>
      </p:sp>
      <p:sp>
        <p:nvSpPr>
          <p:cNvPr id="8" name="AutoShape 23"/>
          <p:cNvSpPr>
            <a:spLocks noChangeArrowheads="1"/>
          </p:cNvSpPr>
          <p:nvPr/>
        </p:nvSpPr>
        <p:spPr bwMode="auto">
          <a:xfrm>
            <a:off x="996950" y="3389313"/>
            <a:ext cx="4171950" cy="434975"/>
          </a:xfrm>
          <a:prstGeom prst="flowChartProcess">
            <a:avLst/>
          </a:prstGeom>
          <a:solidFill>
            <a:schemeClr val="bg1"/>
          </a:solidFill>
          <a:ln w="38100">
            <a:solidFill>
              <a:srgbClr val="336699"/>
            </a:solidFill>
            <a:miter lim="800000"/>
            <a:headEnd/>
            <a:tailEnd/>
          </a:ln>
          <a:effectLst/>
        </p:spPr>
        <p:txBody>
          <a:bodyPr>
            <a:spAutoFit/>
          </a:bodyPr>
          <a:lstStyle/>
          <a:p>
            <a:pPr algn="ctr">
              <a:spcBef>
                <a:spcPct val="50000"/>
              </a:spcBef>
              <a:defRPr/>
            </a:pPr>
            <a:r>
              <a:rPr lang="fr-CA" sz="2000" b="1" dirty="0">
                <a:effectLst>
                  <a:outerShdw blurRad="38100" dist="38100" dir="2700000" algn="tl">
                    <a:srgbClr val="C0C0C0"/>
                  </a:outerShdw>
                </a:effectLst>
                <a:latin typeface="Comic Sans MS" pitchFamily="66" charset="0"/>
              </a:rPr>
              <a:t>LE DÉMONTRER </a:t>
            </a:r>
          </a:p>
        </p:txBody>
      </p:sp>
      <p:sp>
        <p:nvSpPr>
          <p:cNvPr id="9" name="AutoShape 24"/>
          <p:cNvSpPr>
            <a:spLocks noChangeArrowheads="1"/>
          </p:cNvSpPr>
          <p:nvPr/>
        </p:nvSpPr>
        <p:spPr bwMode="auto">
          <a:xfrm>
            <a:off x="996950" y="4237038"/>
            <a:ext cx="4171950" cy="434975"/>
          </a:xfrm>
          <a:prstGeom prst="flowChartProcess">
            <a:avLst/>
          </a:prstGeom>
          <a:solidFill>
            <a:schemeClr val="bg1"/>
          </a:solidFill>
          <a:ln w="38100">
            <a:solidFill>
              <a:srgbClr val="336699"/>
            </a:solidFill>
            <a:miter lim="800000"/>
            <a:headEnd/>
            <a:tailEnd/>
          </a:ln>
          <a:effectLst/>
        </p:spPr>
        <p:txBody>
          <a:bodyPr>
            <a:spAutoFit/>
          </a:bodyPr>
          <a:lstStyle/>
          <a:p>
            <a:pPr algn="ctr">
              <a:spcBef>
                <a:spcPct val="50000"/>
              </a:spcBef>
              <a:defRPr/>
            </a:pPr>
            <a:r>
              <a:rPr lang="fr-CA" sz="2000" b="1" dirty="0">
                <a:effectLst>
                  <a:outerShdw blurRad="38100" dist="38100" dir="2700000" algn="tl">
                    <a:srgbClr val="C0C0C0"/>
                  </a:outerShdw>
                </a:effectLst>
                <a:latin typeface="Comic Sans MS" pitchFamily="66" charset="0"/>
              </a:rPr>
              <a:t>LE FAIRE APPLIQUER</a:t>
            </a:r>
          </a:p>
        </p:txBody>
      </p:sp>
      <p:cxnSp>
        <p:nvCxnSpPr>
          <p:cNvPr id="10" name="AutoShape 27"/>
          <p:cNvCxnSpPr>
            <a:cxnSpLocks noChangeShapeType="1"/>
            <a:stCxn id="7" idx="2"/>
            <a:endCxn id="8" idx="0"/>
          </p:cNvCxnSpPr>
          <p:nvPr/>
        </p:nvCxnSpPr>
        <p:spPr bwMode="auto">
          <a:xfrm rot="5400000">
            <a:off x="2885281" y="3172619"/>
            <a:ext cx="395288" cy="0"/>
          </a:xfrm>
          <a:prstGeom prst="straightConnector1">
            <a:avLst/>
          </a:prstGeom>
          <a:noFill/>
          <a:ln w="76200">
            <a:solidFill>
              <a:srgbClr val="336699"/>
            </a:solidFill>
            <a:round/>
            <a:headEnd/>
            <a:tailEnd type="triangle" w="med" len="med"/>
          </a:ln>
          <a:extLst>
            <a:ext uri="{909E8E84-426E-40DD-AFC4-6F175D3DCCD1}">
              <a14:hiddenFill xmlns:a14="http://schemas.microsoft.com/office/drawing/2010/main" xmlns="">
                <a:noFill/>
              </a14:hiddenFill>
            </a:ext>
          </a:extLst>
        </p:spPr>
      </p:cxnSp>
      <p:cxnSp>
        <p:nvCxnSpPr>
          <p:cNvPr id="11" name="AutoShape 28"/>
          <p:cNvCxnSpPr>
            <a:cxnSpLocks noChangeShapeType="1"/>
            <a:stCxn id="8" idx="2"/>
            <a:endCxn id="9" idx="0"/>
          </p:cNvCxnSpPr>
          <p:nvPr/>
        </p:nvCxnSpPr>
        <p:spPr bwMode="auto">
          <a:xfrm rot="5400000">
            <a:off x="2895600" y="4030663"/>
            <a:ext cx="374650" cy="0"/>
          </a:xfrm>
          <a:prstGeom prst="straightConnector1">
            <a:avLst/>
          </a:prstGeom>
          <a:noFill/>
          <a:ln w="76200">
            <a:solidFill>
              <a:srgbClr val="336699"/>
            </a:solidFill>
            <a:round/>
            <a:headEnd/>
            <a:tailEnd type="triangle" w="med" len="med"/>
          </a:ln>
          <a:extLst>
            <a:ext uri="{909E8E84-426E-40DD-AFC4-6F175D3DCCD1}">
              <a14:hiddenFill xmlns:a14="http://schemas.microsoft.com/office/drawing/2010/main" xmlns="">
                <a:noFill/>
              </a14:hiddenFill>
            </a:ext>
          </a:extLst>
        </p:spPr>
      </p:cxnSp>
      <p:sp>
        <p:nvSpPr>
          <p:cNvPr id="12" name="Text Box 31"/>
          <p:cNvSpPr txBox="1">
            <a:spLocks noChangeArrowheads="1"/>
          </p:cNvSpPr>
          <p:nvPr/>
        </p:nvSpPr>
        <p:spPr bwMode="auto">
          <a:xfrm>
            <a:off x="6248400" y="2505075"/>
            <a:ext cx="2209800" cy="466725"/>
          </a:xfrm>
          <a:prstGeom prst="rect">
            <a:avLst/>
          </a:prstGeom>
          <a:solidFill>
            <a:schemeClr val="bg1"/>
          </a:solidFill>
          <a:ln w="9525">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2400" b="1" dirty="0">
                <a:latin typeface="Comic Sans MS" panose="030F0702030302020204" pitchFamily="66" charset="0"/>
              </a:rPr>
              <a:t>Je l’entends </a:t>
            </a:r>
          </a:p>
        </p:txBody>
      </p:sp>
      <p:sp>
        <p:nvSpPr>
          <p:cNvPr id="13" name="Text Box 32"/>
          <p:cNvSpPr txBox="1">
            <a:spLocks noChangeArrowheads="1"/>
          </p:cNvSpPr>
          <p:nvPr/>
        </p:nvSpPr>
        <p:spPr bwMode="auto">
          <a:xfrm>
            <a:off x="6248400" y="3373438"/>
            <a:ext cx="2209800" cy="466725"/>
          </a:xfrm>
          <a:prstGeom prst="rect">
            <a:avLst/>
          </a:prstGeom>
          <a:solidFill>
            <a:schemeClr val="bg1"/>
          </a:solidFill>
          <a:ln w="9525">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2400" b="1">
                <a:latin typeface="Comic Sans MS" panose="030F0702030302020204" pitchFamily="66" charset="0"/>
              </a:rPr>
              <a:t>Je le vois </a:t>
            </a:r>
          </a:p>
        </p:txBody>
      </p:sp>
      <p:sp>
        <p:nvSpPr>
          <p:cNvPr id="14" name="Text Box 33"/>
          <p:cNvSpPr txBox="1">
            <a:spLocks noChangeArrowheads="1"/>
          </p:cNvSpPr>
          <p:nvPr/>
        </p:nvSpPr>
        <p:spPr bwMode="auto">
          <a:xfrm>
            <a:off x="6248400" y="4221163"/>
            <a:ext cx="2209800" cy="466725"/>
          </a:xfrm>
          <a:prstGeom prst="rect">
            <a:avLst/>
          </a:prstGeom>
          <a:solidFill>
            <a:schemeClr val="bg1"/>
          </a:solidFill>
          <a:ln w="9525">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2400" b="1">
                <a:latin typeface="Comic Sans MS" panose="030F0702030302020204" pitchFamily="66" charset="0"/>
              </a:rPr>
              <a:t>Je l’essaie</a:t>
            </a:r>
          </a:p>
        </p:txBody>
      </p:sp>
      <p:cxnSp>
        <p:nvCxnSpPr>
          <p:cNvPr id="15" name="AutoShape 37"/>
          <p:cNvCxnSpPr>
            <a:cxnSpLocks noChangeShapeType="1"/>
            <a:endCxn id="12" idx="1"/>
          </p:cNvCxnSpPr>
          <p:nvPr/>
        </p:nvCxnSpPr>
        <p:spPr bwMode="auto">
          <a:xfrm>
            <a:off x="5187950" y="2738438"/>
            <a:ext cx="1060450" cy="0"/>
          </a:xfrm>
          <a:prstGeom prst="straightConnector1">
            <a:avLst/>
          </a:prstGeom>
          <a:noFill/>
          <a:ln w="57150">
            <a:solidFill>
              <a:srgbClr val="003366"/>
            </a:solidFill>
            <a:round/>
            <a:headEnd/>
            <a:tailEnd type="triangle" w="med" len="med"/>
          </a:ln>
          <a:extLst>
            <a:ext uri="{909E8E84-426E-40DD-AFC4-6F175D3DCCD1}">
              <a14:hiddenFill xmlns:a14="http://schemas.microsoft.com/office/drawing/2010/main" xmlns="">
                <a:noFill/>
              </a14:hiddenFill>
            </a:ext>
          </a:extLst>
        </p:spPr>
      </p:cxnSp>
      <p:cxnSp>
        <p:nvCxnSpPr>
          <p:cNvPr id="16" name="AutoShape 38"/>
          <p:cNvCxnSpPr>
            <a:cxnSpLocks noChangeShapeType="1"/>
            <a:endCxn id="13" idx="1"/>
          </p:cNvCxnSpPr>
          <p:nvPr/>
        </p:nvCxnSpPr>
        <p:spPr bwMode="auto">
          <a:xfrm>
            <a:off x="5187950" y="3606800"/>
            <a:ext cx="1060450" cy="0"/>
          </a:xfrm>
          <a:prstGeom prst="straightConnector1">
            <a:avLst/>
          </a:prstGeom>
          <a:noFill/>
          <a:ln w="57150">
            <a:solidFill>
              <a:srgbClr val="003366"/>
            </a:solidFill>
            <a:round/>
            <a:headEnd/>
            <a:tailEnd type="triangle" w="med" len="med"/>
          </a:ln>
          <a:extLst>
            <a:ext uri="{909E8E84-426E-40DD-AFC4-6F175D3DCCD1}">
              <a14:hiddenFill xmlns:a14="http://schemas.microsoft.com/office/drawing/2010/main" xmlns="">
                <a:noFill/>
              </a14:hiddenFill>
            </a:ext>
          </a:extLst>
        </p:spPr>
      </p:cxnSp>
      <p:cxnSp>
        <p:nvCxnSpPr>
          <p:cNvPr id="17" name="AutoShape 39"/>
          <p:cNvCxnSpPr>
            <a:cxnSpLocks noChangeShapeType="1"/>
            <a:endCxn id="14" idx="1"/>
          </p:cNvCxnSpPr>
          <p:nvPr/>
        </p:nvCxnSpPr>
        <p:spPr bwMode="auto">
          <a:xfrm>
            <a:off x="5187950" y="4454525"/>
            <a:ext cx="1060450" cy="0"/>
          </a:xfrm>
          <a:prstGeom prst="straightConnector1">
            <a:avLst/>
          </a:prstGeom>
          <a:noFill/>
          <a:ln w="57150">
            <a:solidFill>
              <a:srgbClr val="003366"/>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08454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ppt_h/2"/>
                                          </p:val>
                                        </p:tav>
                                        <p:tav tm="100000">
                                          <p:val>
                                            <p:strVal val="#ppt_y"/>
                                          </p:val>
                                        </p:tav>
                                      </p:tavLst>
                                    </p:anim>
                                    <p:anim calcmode="lin" valueType="num">
                                      <p:cBhvr>
                                        <p:cTn id="16" dur="500" fill="hold"/>
                                        <p:tgtEl>
                                          <p:spTgt spid="10"/>
                                        </p:tgtEl>
                                        <p:attrNameLst>
                                          <p:attrName>ppt_w</p:attrName>
                                        </p:attrNameLst>
                                      </p:cBhvr>
                                      <p:tavLst>
                                        <p:tav tm="0">
                                          <p:val>
                                            <p:strVal val="#ppt_w"/>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ppt_h/2"/>
                                          </p:val>
                                        </p:tav>
                                        <p:tav tm="100000">
                                          <p:val>
                                            <p:strVal val="#ppt_y"/>
                                          </p:val>
                                        </p:tav>
                                      </p:tavLst>
                                    </p:anim>
                                    <p:anim calcmode="lin" valueType="num">
                                      <p:cBhvr>
                                        <p:cTn id="23" dur="500" fill="hold"/>
                                        <p:tgtEl>
                                          <p:spTgt spid="8"/>
                                        </p:tgtEl>
                                        <p:attrNameLst>
                                          <p:attrName>ppt_w</p:attrName>
                                        </p:attrNameLst>
                                      </p:cBhvr>
                                      <p:tavLst>
                                        <p:tav tm="0">
                                          <p:val>
                                            <p:strVal val="#ppt_w"/>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ppt_h/2"/>
                                          </p:val>
                                        </p:tav>
                                        <p:tav tm="100000">
                                          <p:val>
                                            <p:strVal val="#ppt_y"/>
                                          </p:val>
                                        </p:tav>
                                      </p:tavLst>
                                    </p:anim>
                                    <p:anim calcmode="lin" valueType="num">
                                      <p:cBhvr>
                                        <p:cTn id="30" dur="500" fill="hold"/>
                                        <p:tgtEl>
                                          <p:spTgt spid="11"/>
                                        </p:tgtEl>
                                        <p:attrNameLst>
                                          <p:attrName>ppt_w</p:attrName>
                                        </p:attrNameLst>
                                      </p:cBhvr>
                                      <p:tavLst>
                                        <p:tav tm="0">
                                          <p:val>
                                            <p:strVal val="#ppt_w"/>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ppt_h/2"/>
                                          </p:val>
                                        </p:tav>
                                        <p:tav tm="100000">
                                          <p:val>
                                            <p:strVal val="#ppt_y"/>
                                          </p:val>
                                        </p:tav>
                                      </p:tavLst>
                                    </p:anim>
                                    <p:anim calcmode="lin" valueType="num">
                                      <p:cBhvr>
                                        <p:cTn id="37" dur="500" fill="hold"/>
                                        <p:tgtEl>
                                          <p:spTgt spid="9"/>
                                        </p:tgtEl>
                                        <p:attrNameLst>
                                          <p:attrName>ppt_w</p:attrName>
                                        </p:attrNameLst>
                                      </p:cBhvr>
                                      <p:tavLst>
                                        <p:tav tm="0">
                                          <p:val>
                                            <p:strVal val="#ppt_w"/>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Left)">
                                      <p:cBhvr>
                                        <p:cTn id="43" dur="500"/>
                                        <p:tgtEl>
                                          <p:spTgt spid="15"/>
                                        </p:tgtEl>
                                      </p:cBhvr>
                                    </p:animEffect>
                                  </p:childTnLst>
                                </p:cTn>
                              </p:par>
                            </p:childTnLst>
                          </p:cTn>
                        </p:par>
                        <p:par>
                          <p:cTn id="44" fill="hold">
                            <p:stCondLst>
                              <p:cond delay="500"/>
                            </p:stCondLst>
                            <p:childTnLst>
                              <p:par>
                                <p:cTn id="45" presetID="1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lide(from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lide(fromLeft)">
                                      <p:cBhvr>
                                        <p:cTn id="52" dur="500"/>
                                        <p:tgtEl>
                                          <p:spTgt spid="16"/>
                                        </p:tgtEl>
                                      </p:cBhvr>
                                    </p:animEffect>
                                  </p:childTnLst>
                                </p:cTn>
                              </p:par>
                            </p:childTnLst>
                          </p:cTn>
                        </p:par>
                        <p:par>
                          <p:cTn id="53" fill="hold">
                            <p:stCondLst>
                              <p:cond delay="500"/>
                            </p:stCondLst>
                            <p:childTnLst>
                              <p:par>
                                <p:cTn id="54" presetID="1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slide(from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lide(fromLeft)">
                                      <p:cBhvr>
                                        <p:cTn id="61" dur="500"/>
                                        <p:tgtEl>
                                          <p:spTgt spid="17"/>
                                        </p:tgtEl>
                                      </p:cBhvr>
                                    </p:animEffect>
                                  </p:childTnLst>
                                </p:cTn>
                              </p:par>
                            </p:childTnLst>
                          </p:cTn>
                        </p:par>
                        <p:par>
                          <p:cTn id="62" fill="hold">
                            <p:stCondLst>
                              <p:cond delay="500"/>
                            </p:stCondLst>
                            <p:childTnLst>
                              <p:par>
                                <p:cTn id="63" presetID="1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lide(from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2" grpId="0" animBg="1" autoUpdateAnimBg="0"/>
      <p:bldP spid="13" grpId="0" animBg="1" autoUpdateAnimBg="0"/>
      <p:bldP spid="1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t>Enseignement des habiletés</a:t>
            </a:r>
          </a:p>
        </p:txBody>
      </p:sp>
      <p:sp>
        <p:nvSpPr>
          <p:cNvPr id="5" name="Espace réservé du contenu 4"/>
          <p:cNvSpPr>
            <a:spLocks noGrp="1"/>
          </p:cNvSpPr>
          <p:nvPr>
            <p:ph idx="1"/>
          </p:nvPr>
        </p:nvSpPr>
        <p:spPr>
          <a:xfrm>
            <a:off x="472440" y="4773608"/>
            <a:ext cx="8442960" cy="2008191"/>
          </a:xfrm>
        </p:spPr>
        <p:txBody>
          <a:bodyPr>
            <a:normAutofit lnSpcReduction="10000"/>
          </a:bodyPr>
          <a:lstStyle/>
          <a:p>
            <a:pPr>
              <a:buFont typeface="Wingdings" panose="05000000000000000000" pitchFamily="2" charset="2"/>
              <a:buChar char="§"/>
            </a:pPr>
            <a:r>
              <a:rPr lang="fr-CA" sz="2000" dirty="0" smtClean="0"/>
              <a:t>Donner des rétroactions concrètes et non simplement de l’encouragement.  </a:t>
            </a:r>
          </a:p>
          <a:p>
            <a:pPr marL="0" indent="0">
              <a:buNone/>
            </a:pPr>
            <a:r>
              <a:rPr lang="fr-CA" sz="2000" b="1" dirty="0" smtClean="0"/>
              <a:t>Exemple</a:t>
            </a:r>
            <a:r>
              <a:rPr lang="fr-CA" sz="2000" dirty="0" smtClean="0"/>
              <a:t> : Tu as bien ramener ta jambe après ton extension.</a:t>
            </a:r>
          </a:p>
          <a:p>
            <a:pPr marL="0" indent="0">
              <a:buNone/>
            </a:pPr>
            <a:endParaRPr lang="fr-CA" sz="2000" dirty="0"/>
          </a:p>
          <a:p>
            <a:pPr marL="0" indent="0">
              <a:buNone/>
            </a:pPr>
            <a:r>
              <a:rPr lang="fr-CA" sz="2000" b="1" dirty="0" smtClean="0"/>
              <a:t>Exemple de mauvaise rétroaction </a:t>
            </a:r>
            <a:r>
              <a:rPr lang="fr-CA" sz="2000" dirty="0" smtClean="0"/>
              <a:t>: Good Job,  Continue, bravo, bien fait.  </a:t>
            </a:r>
            <a:br>
              <a:rPr lang="fr-CA" sz="2000" dirty="0" smtClean="0"/>
            </a:br>
            <a:r>
              <a:rPr lang="fr-CA" sz="2000" dirty="0" smtClean="0"/>
              <a:t>Il faut être concret et dire ce qu’il a bien fait sinon, il ne sait pas que son geste était correct, il se dit simplement que l’entraîneur est content. </a:t>
            </a:r>
          </a:p>
          <a:p>
            <a:pPr marL="0" indent="0">
              <a:buNone/>
            </a:pPr>
            <a:endParaRPr lang="fr-CA" sz="2000" dirty="0"/>
          </a:p>
        </p:txBody>
      </p:sp>
      <p:sp>
        <p:nvSpPr>
          <p:cNvPr id="6" name="ZoneTexte 5"/>
          <p:cNvSpPr txBox="1"/>
          <p:nvPr/>
        </p:nvSpPr>
        <p:spPr>
          <a:xfrm>
            <a:off x="1066800" y="1651001"/>
            <a:ext cx="7094538" cy="646331"/>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b="1" dirty="0" smtClean="0">
                <a:latin typeface="Comic Sans MS" panose="030F0702030302020204" pitchFamily="66" charset="0"/>
              </a:rPr>
              <a:t>4. FOURNIR DES RÉTROACTIONS</a:t>
            </a:r>
            <a:endParaRPr lang="fr-CA" dirty="0" smtClean="0">
              <a:latin typeface="Comic Sans MS" panose="030F0702030302020204" pitchFamily="66" charset="0"/>
            </a:endParaRPr>
          </a:p>
          <a:p>
            <a:endParaRPr lang="fr-CA" dirty="0">
              <a:latin typeface="Comic Sans MS" panose="030F0702030302020204" pitchFamily="66" charset="0"/>
            </a:endParaRPr>
          </a:p>
        </p:txBody>
      </p:sp>
      <p:sp>
        <p:nvSpPr>
          <p:cNvPr id="7" name="AutoShape 25"/>
          <p:cNvSpPr>
            <a:spLocks noChangeArrowheads="1"/>
          </p:cNvSpPr>
          <p:nvPr/>
        </p:nvSpPr>
        <p:spPr bwMode="auto">
          <a:xfrm>
            <a:off x="838200" y="2819400"/>
            <a:ext cx="4171950" cy="434975"/>
          </a:xfrm>
          <a:prstGeom prst="flowChartProcess">
            <a:avLst/>
          </a:prstGeom>
          <a:solidFill>
            <a:schemeClr val="bg1"/>
          </a:solidFill>
          <a:ln w="38100">
            <a:solidFill>
              <a:srgbClr val="336699"/>
            </a:solidFill>
            <a:miter lim="800000"/>
            <a:headEnd/>
            <a:tailEnd/>
          </a:ln>
          <a:effectLst/>
        </p:spPr>
        <p:txBody>
          <a:bodyPr>
            <a:spAutoFit/>
          </a:bodyPr>
          <a:lstStyle/>
          <a:p>
            <a:pPr algn="ctr">
              <a:spcBef>
                <a:spcPct val="50000"/>
              </a:spcBef>
              <a:defRPr/>
            </a:pPr>
            <a:r>
              <a:rPr lang="fr-CA" sz="2000" b="1">
                <a:effectLst>
                  <a:outerShdw blurRad="38100" dist="38100" dir="2700000" algn="tl">
                    <a:srgbClr val="C0C0C0"/>
                  </a:outerShdw>
                </a:effectLst>
                <a:latin typeface="Comic Sans MS" pitchFamily="66" charset="0"/>
              </a:rPr>
              <a:t>L ’OBSERVER - LE CORRIGER</a:t>
            </a:r>
          </a:p>
        </p:txBody>
      </p:sp>
      <p:sp>
        <p:nvSpPr>
          <p:cNvPr id="8" name="AutoShape 26"/>
          <p:cNvSpPr>
            <a:spLocks noChangeArrowheads="1"/>
          </p:cNvSpPr>
          <p:nvPr/>
        </p:nvSpPr>
        <p:spPr bwMode="auto">
          <a:xfrm>
            <a:off x="822325" y="3788567"/>
            <a:ext cx="4203700" cy="434975"/>
          </a:xfrm>
          <a:prstGeom prst="flowChartProcess">
            <a:avLst/>
          </a:prstGeom>
          <a:solidFill>
            <a:schemeClr val="bg1"/>
          </a:solidFill>
          <a:ln w="38100">
            <a:solidFill>
              <a:srgbClr val="336699"/>
            </a:solidFill>
            <a:miter lim="800000"/>
            <a:headEnd/>
            <a:tailEnd/>
          </a:ln>
          <a:effectLst/>
        </p:spPr>
        <p:txBody>
          <a:bodyPr>
            <a:spAutoFit/>
          </a:bodyPr>
          <a:lstStyle/>
          <a:p>
            <a:pPr algn="ctr">
              <a:spcBef>
                <a:spcPct val="50000"/>
              </a:spcBef>
              <a:defRPr/>
            </a:pPr>
            <a:r>
              <a:rPr lang="fr-CA" sz="2000" b="1">
                <a:effectLst>
                  <a:outerShdw blurRad="38100" dist="38100" dir="2700000" algn="tl">
                    <a:srgbClr val="C0C0C0"/>
                  </a:outerShdw>
                </a:effectLst>
                <a:latin typeface="Comic Sans MS" pitchFamily="66" charset="0"/>
              </a:rPr>
              <a:t>FAIRE UN RETOUR</a:t>
            </a:r>
          </a:p>
        </p:txBody>
      </p:sp>
      <p:cxnSp>
        <p:nvCxnSpPr>
          <p:cNvPr id="9" name="AutoShape 30"/>
          <p:cNvCxnSpPr>
            <a:cxnSpLocks noChangeShapeType="1"/>
            <a:stCxn id="7" idx="2"/>
            <a:endCxn id="8" idx="0"/>
          </p:cNvCxnSpPr>
          <p:nvPr/>
        </p:nvCxnSpPr>
        <p:spPr bwMode="auto">
          <a:xfrm rot="5400000">
            <a:off x="2657079" y="3521471"/>
            <a:ext cx="534192" cy="12700"/>
          </a:xfrm>
          <a:prstGeom prst="bentConnector3">
            <a:avLst>
              <a:gd name="adj1" fmla="val 50000"/>
            </a:avLst>
          </a:prstGeom>
          <a:noFill/>
          <a:ln w="76200">
            <a:solidFill>
              <a:srgbClr val="336699"/>
            </a:solidFill>
            <a:miter lim="800000"/>
            <a:headEnd/>
            <a:tailEnd type="triangle" w="med" len="med"/>
          </a:ln>
          <a:extLst>
            <a:ext uri="{909E8E84-426E-40DD-AFC4-6F175D3DCCD1}">
              <a14:hiddenFill xmlns:a14="http://schemas.microsoft.com/office/drawing/2010/main" xmlns="">
                <a:noFill/>
              </a14:hiddenFill>
            </a:ext>
          </a:extLst>
        </p:spPr>
      </p:cxnSp>
      <p:sp>
        <p:nvSpPr>
          <p:cNvPr id="10" name="Text Box 34"/>
          <p:cNvSpPr txBox="1">
            <a:spLocks noChangeArrowheads="1"/>
          </p:cNvSpPr>
          <p:nvPr/>
        </p:nvSpPr>
        <p:spPr bwMode="auto">
          <a:xfrm>
            <a:off x="6090648" y="2787650"/>
            <a:ext cx="2209800" cy="466725"/>
          </a:xfrm>
          <a:prstGeom prst="rect">
            <a:avLst/>
          </a:prstGeom>
          <a:solidFill>
            <a:schemeClr val="bg1"/>
          </a:solidFill>
          <a:ln w="9525">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2400" b="1">
                <a:latin typeface="Comic Sans MS" panose="030F0702030302020204" pitchFamily="66" charset="0"/>
              </a:rPr>
              <a:t>Je m’applique</a:t>
            </a:r>
          </a:p>
        </p:txBody>
      </p:sp>
      <p:sp>
        <p:nvSpPr>
          <p:cNvPr id="11" name="Text Box 35"/>
          <p:cNvSpPr txBox="1">
            <a:spLocks noChangeArrowheads="1"/>
          </p:cNvSpPr>
          <p:nvPr/>
        </p:nvSpPr>
        <p:spPr bwMode="auto">
          <a:xfrm>
            <a:off x="6092825" y="3772692"/>
            <a:ext cx="2209800" cy="466725"/>
          </a:xfrm>
          <a:prstGeom prst="rect">
            <a:avLst/>
          </a:prstGeom>
          <a:solidFill>
            <a:schemeClr val="bg1"/>
          </a:solidFill>
          <a:ln w="9525">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2400" b="1">
                <a:latin typeface="Comic Sans MS" panose="030F0702030302020204" pitchFamily="66" charset="0"/>
              </a:rPr>
              <a:t>Je l’intègre</a:t>
            </a:r>
          </a:p>
        </p:txBody>
      </p:sp>
      <p:cxnSp>
        <p:nvCxnSpPr>
          <p:cNvPr id="12" name="AutoShape 40"/>
          <p:cNvCxnSpPr>
            <a:cxnSpLocks noChangeShapeType="1"/>
            <a:stCxn id="7" idx="3"/>
            <a:endCxn id="10" idx="1"/>
          </p:cNvCxnSpPr>
          <p:nvPr/>
        </p:nvCxnSpPr>
        <p:spPr bwMode="auto">
          <a:xfrm flipV="1">
            <a:off x="5010150" y="3021013"/>
            <a:ext cx="1080498" cy="15875"/>
          </a:xfrm>
          <a:prstGeom prst="straightConnector1">
            <a:avLst/>
          </a:prstGeom>
          <a:noFill/>
          <a:ln w="57150">
            <a:solidFill>
              <a:srgbClr val="003366"/>
            </a:solidFill>
            <a:round/>
            <a:headEnd/>
            <a:tailEnd type="triangle" w="med" len="med"/>
          </a:ln>
          <a:extLst>
            <a:ext uri="{909E8E84-426E-40DD-AFC4-6F175D3DCCD1}">
              <a14:hiddenFill xmlns:a14="http://schemas.microsoft.com/office/drawing/2010/main" xmlns="">
                <a:noFill/>
              </a14:hiddenFill>
            </a:ext>
          </a:extLst>
        </p:spPr>
      </p:cxnSp>
      <p:cxnSp>
        <p:nvCxnSpPr>
          <p:cNvPr id="13" name="AutoShape 41"/>
          <p:cNvCxnSpPr>
            <a:cxnSpLocks noChangeShapeType="1"/>
            <a:stCxn id="8" idx="3"/>
            <a:endCxn id="11" idx="1"/>
          </p:cNvCxnSpPr>
          <p:nvPr/>
        </p:nvCxnSpPr>
        <p:spPr bwMode="auto">
          <a:xfrm>
            <a:off x="5045075" y="4006055"/>
            <a:ext cx="1047750" cy="0"/>
          </a:xfrm>
          <a:prstGeom prst="straightConnector1">
            <a:avLst/>
          </a:prstGeom>
          <a:noFill/>
          <a:ln w="57150">
            <a:solidFill>
              <a:srgbClr val="003366"/>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0838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ppt_h/2"/>
                                          </p:val>
                                        </p:tav>
                                        <p:tav tm="100000">
                                          <p:val>
                                            <p:strVal val="#ppt_y"/>
                                          </p:val>
                                        </p:tav>
                                      </p:tavLst>
                                    </p:anim>
                                    <p:anim calcmode="lin" valueType="num">
                                      <p:cBhvr>
                                        <p:cTn id="16" dur="500" fill="hold"/>
                                        <p:tgtEl>
                                          <p:spTgt spid="9"/>
                                        </p:tgtEl>
                                        <p:attrNameLst>
                                          <p:attrName>ppt_w</p:attrName>
                                        </p:attrNameLst>
                                      </p:cBhvr>
                                      <p:tavLst>
                                        <p:tav tm="0">
                                          <p:val>
                                            <p:strVal val="#ppt_w"/>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ppt_h/2"/>
                                          </p:val>
                                        </p:tav>
                                        <p:tav tm="100000">
                                          <p:val>
                                            <p:strVal val="#ppt_y"/>
                                          </p:val>
                                        </p:tav>
                                      </p:tavLst>
                                    </p:anim>
                                    <p:anim calcmode="lin" valueType="num">
                                      <p:cBhvr>
                                        <p:cTn id="23" dur="500" fill="hold"/>
                                        <p:tgtEl>
                                          <p:spTgt spid="8"/>
                                        </p:tgtEl>
                                        <p:attrNameLst>
                                          <p:attrName>ppt_w</p:attrName>
                                        </p:attrNameLst>
                                      </p:cBhvr>
                                      <p:tavLst>
                                        <p:tav tm="0">
                                          <p:val>
                                            <p:strVal val="#ppt_w"/>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Left)">
                                      <p:cBhvr>
                                        <p:cTn id="29" dur="500"/>
                                        <p:tgtEl>
                                          <p:spTgt spid="12"/>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lide(fromLeft)">
                                      <p:cBhvr>
                                        <p:cTn id="38" dur="500"/>
                                        <p:tgtEl>
                                          <p:spTgt spid="13"/>
                                        </p:tgtEl>
                                      </p:cBhvr>
                                    </p:animEffect>
                                  </p:childTnLst>
                                </p:cTn>
                              </p:par>
                            </p:childTnLst>
                          </p:cTn>
                        </p:par>
                        <p:par>
                          <p:cTn id="39" fill="hold">
                            <p:stCondLst>
                              <p:cond delay="500"/>
                            </p:stCondLst>
                            <p:childTnLst>
                              <p:par>
                                <p:cTn id="40" presetID="1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10" grpId="0" animBg="1" autoUpdateAnimBg="0"/>
      <p:bldP spid="1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smtClean="0"/>
          </a:p>
          <a:p>
            <a:pPr marL="0" indent="0" algn="ctr">
              <a:buNone/>
            </a:pPr>
            <a:endParaRPr lang="fr-CA" sz="1600" b="1" dirty="0"/>
          </a:p>
          <a:p>
            <a:pPr marL="0" indent="0" algn="ctr">
              <a:buNone/>
            </a:pPr>
            <a:r>
              <a:rPr lang="fr-CA" sz="4800" b="1" dirty="0" smtClean="0"/>
              <a:t>LEXIQUE</a:t>
            </a:r>
            <a:endParaRPr lang="fr-CA" sz="4800" b="1" dirty="0"/>
          </a:p>
        </p:txBody>
      </p:sp>
    </p:spTree>
    <p:extLst>
      <p:ext uri="{BB962C8B-B14F-4D97-AF65-F5344CB8AC3E}">
        <p14:creationId xmlns:p14="http://schemas.microsoft.com/office/powerpoint/2010/main" xmlns="" val="1319636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Lexique Canadian </a:t>
            </a:r>
            <a:r>
              <a:rPr lang="fr-CA" dirty="0" err="1" smtClean="0"/>
              <a:t>Way</a:t>
            </a:r>
            <a:endParaRPr lang="fr-CA" dirty="0"/>
          </a:p>
        </p:txBody>
      </p:sp>
      <p:sp>
        <p:nvSpPr>
          <p:cNvPr id="5" name="Espace réservé du contenu 4"/>
          <p:cNvSpPr>
            <a:spLocks noGrp="1"/>
          </p:cNvSpPr>
          <p:nvPr>
            <p:ph idx="1"/>
          </p:nvPr>
        </p:nvSpPr>
        <p:spPr>
          <a:xfrm>
            <a:off x="457200" y="1600200"/>
            <a:ext cx="8229600" cy="5257800"/>
          </a:xfrm>
        </p:spPr>
        <p:txBody>
          <a:bodyPr>
            <a:normAutofit fontScale="92500" lnSpcReduction="10000"/>
          </a:bodyPr>
          <a:lstStyle/>
          <a:p>
            <a:r>
              <a:rPr lang="fr-CA" sz="1700" b="1" i="1" dirty="0" smtClean="0"/>
              <a:t>ROBUSTE </a:t>
            </a:r>
            <a:r>
              <a:rPr lang="fr-CA" sz="1700" b="1" i="1" dirty="0"/>
              <a:t>DANS LE RESPECT DES RÈGLES </a:t>
            </a:r>
            <a:r>
              <a:rPr lang="fr-CA" sz="1700" i="1" dirty="0"/>
              <a:t>Être rapide sur la rondelle, bâton solide; terminer ses mises en échec avec détermination; être prêt à aller dans les endroits désagréables et à payer le prix; jouer avec robustesse entre les coups de sifflet; être discipliné (éviter les punitions dues à la paresse et à l’égoïsme); initier, ne pas répliquer </a:t>
            </a:r>
            <a:endParaRPr lang="fr-CA" sz="1700" dirty="0"/>
          </a:p>
          <a:p>
            <a:pPr marL="0" indent="0">
              <a:buNone/>
            </a:pPr>
            <a:r>
              <a:rPr lang="en-US" sz="1700" b="1" dirty="0" smtClean="0"/>
              <a:t>	</a:t>
            </a:r>
            <a:r>
              <a:rPr lang="en-US" sz="1700" b="1" dirty="0" err="1" smtClean="0"/>
              <a:t>Anglais</a:t>
            </a:r>
            <a:r>
              <a:rPr lang="en-US" sz="1700" b="1" dirty="0" smtClean="0"/>
              <a:t> : TOUGH </a:t>
            </a:r>
            <a:r>
              <a:rPr lang="en-US" sz="1700" b="1" dirty="0"/>
              <a:t>WITHIN THE </a:t>
            </a:r>
            <a:r>
              <a:rPr lang="en-US" sz="1700" b="1" dirty="0" smtClean="0"/>
              <a:t>RULES</a:t>
            </a:r>
            <a:endParaRPr lang="fr-CA" sz="1700" dirty="0"/>
          </a:p>
          <a:p>
            <a:r>
              <a:rPr lang="fr-CA" sz="1700" b="1" i="1" dirty="0"/>
              <a:t>POSSESSION DE LA RONDELLE </a:t>
            </a:r>
            <a:r>
              <a:rPr lang="fr-CA" sz="1700" i="1" dirty="0"/>
              <a:t>C’est NOTRE rondelle; travailler fort pour replier rapidement; pas de revirement </a:t>
            </a:r>
            <a:endParaRPr lang="fr-CA" sz="1700" dirty="0"/>
          </a:p>
          <a:p>
            <a:pPr marL="0" indent="0">
              <a:buNone/>
            </a:pPr>
            <a:r>
              <a:rPr lang="fr-CA" sz="1700" b="1" dirty="0" smtClean="0"/>
              <a:t>	Anglais : PUCK </a:t>
            </a:r>
            <a:r>
              <a:rPr lang="fr-CA" sz="1700" b="1" dirty="0"/>
              <a:t>POSSESSION </a:t>
            </a:r>
            <a:endParaRPr lang="fr-CA" sz="1700" dirty="0"/>
          </a:p>
          <a:p>
            <a:r>
              <a:rPr lang="fr-CA" sz="1700" b="1" i="1" dirty="0"/>
              <a:t>BÂTIR UN ÉLAN </a:t>
            </a:r>
            <a:r>
              <a:rPr lang="fr-CA" sz="1700" i="1" dirty="0"/>
              <a:t>C’est important de faire les petites choses de la bonne façon, car cela peut faire une grosse différence. Ex., arrêt important, mises au jeu, tirs bloqués </a:t>
            </a:r>
            <a:endParaRPr lang="fr-CA" sz="1700" dirty="0"/>
          </a:p>
          <a:p>
            <a:pPr marL="0" indent="0">
              <a:buNone/>
            </a:pPr>
            <a:r>
              <a:rPr lang="fr-CA" sz="1700" b="1" dirty="0" smtClean="0"/>
              <a:t>	Anglais : MOMENTUM BUILDERS</a:t>
            </a:r>
            <a:endParaRPr lang="fr-CA" sz="1700" dirty="0"/>
          </a:p>
          <a:p>
            <a:r>
              <a:rPr lang="fr-CA" sz="1700" b="1" i="1" dirty="0"/>
              <a:t>ACCÉLÉRER LA CADENCE </a:t>
            </a:r>
            <a:r>
              <a:rPr lang="fr-CA" sz="1700" i="1" dirty="0"/>
              <a:t>Nous voulons </a:t>
            </a:r>
            <a:r>
              <a:rPr lang="fr-CA" sz="1700" b="1" i="1" dirty="0"/>
              <a:t>JOUER VITE</a:t>
            </a:r>
            <a:r>
              <a:rPr lang="fr-CA" sz="1700" i="1" dirty="0"/>
              <a:t>; la rondelle doit se déplacer rapidement; garder les pieds en mouvement; prendre les décisions rapidement et garder les présences courtes </a:t>
            </a:r>
            <a:endParaRPr lang="fr-CA" sz="1700" dirty="0"/>
          </a:p>
          <a:p>
            <a:pPr marL="0" indent="0">
              <a:buNone/>
            </a:pPr>
            <a:r>
              <a:rPr lang="fr-CA" sz="1700" b="1" dirty="0" smtClean="0"/>
              <a:t>	Anglais : PUSH </a:t>
            </a:r>
            <a:r>
              <a:rPr lang="fr-CA" sz="1700" b="1" dirty="0"/>
              <a:t>THE PACE </a:t>
            </a:r>
            <a:endParaRPr lang="fr-CA" dirty="0"/>
          </a:p>
          <a:p>
            <a:r>
              <a:rPr lang="fr-CA" sz="2100" b="1" i="1" dirty="0"/>
              <a:t>SOLIDE SUR LA RONDELLE </a:t>
            </a:r>
            <a:r>
              <a:rPr lang="fr-CA" sz="2100" i="1" dirty="0"/>
              <a:t>Pourchasser sans relâche; bâtons solide; arrêts et départs; soif/fierté/détermination de gagner les batailles 1 contre 1 (cercle de mise en jeu/le long de la bande/devant le filet) </a:t>
            </a:r>
            <a:endParaRPr lang="fr-CA" sz="2100" dirty="0"/>
          </a:p>
          <a:p>
            <a:pPr marL="0" indent="0">
              <a:buNone/>
            </a:pPr>
            <a:r>
              <a:rPr lang="fr-CA" sz="2100" b="1" dirty="0" smtClean="0"/>
              <a:t>	Anglais : STRONG </a:t>
            </a:r>
            <a:r>
              <a:rPr lang="fr-CA" sz="2100" b="1" dirty="0"/>
              <a:t>ON PUCKS </a:t>
            </a:r>
            <a:endParaRPr lang="fr-CA" sz="2100" b="1" dirty="0" smtClean="0"/>
          </a:p>
          <a:p>
            <a:pPr marL="0" indent="0">
              <a:buNone/>
            </a:pPr>
            <a:endParaRPr lang="fr-CA" sz="100" dirty="0"/>
          </a:p>
        </p:txBody>
      </p:sp>
    </p:spTree>
    <p:extLst>
      <p:ext uri="{BB962C8B-B14F-4D97-AF65-F5344CB8AC3E}">
        <p14:creationId xmlns:p14="http://schemas.microsoft.com/office/powerpoint/2010/main" xmlns="" val="3210603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Lexique Canadian </a:t>
            </a:r>
            <a:r>
              <a:rPr lang="fr-CA" dirty="0" err="1" smtClean="0"/>
              <a:t>Way</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r>
              <a:rPr lang="fr-CA" sz="1600" b="1" i="1" dirty="0" smtClean="0"/>
              <a:t>RECHARGER </a:t>
            </a:r>
            <a:r>
              <a:rPr lang="fr-CA" sz="1600" i="1" dirty="0"/>
              <a:t>« Cinq puissantes foulées » en transition; créer des revirements; travaillez devant la rondelle </a:t>
            </a:r>
            <a:endParaRPr lang="fr-CA" sz="1600" dirty="0"/>
          </a:p>
          <a:p>
            <a:pPr marL="0" indent="0">
              <a:buNone/>
            </a:pPr>
            <a:r>
              <a:rPr lang="fr-CA" sz="1600" b="1" dirty="0" smtClean="0"/>
              <a:t>	Anglais : RELOAD</a:t>
            </a:r>
            <a:endParaRPr lang="fr-CA" dirty="0"/>
          </a:p>
          <a:p>
            <a:r>
              <a:rPr lang="fr-CA" sz="1600" b="1" i="1" dirty="0"/>
              <a:t>SUIVI </a:t>
            </a:r>
            <a:r>
              <a:rPr lang="fr-CA" sz="1600" i="1" dirty="0"/>
              <a:t>Faire le tri des joueurs en repli; F3 responsable; déterminer et éliminer le ou les joueurs en surnombre; replier en défensive </a:t>
            </a:r>
            <a:endParaRPr lang="fr-CA" sz="1600" dirty="0"/>
          </a:p>
          <a:p>
            <a:pPr marL="0" indent="0">
              <a:buNone/>
            </a:pPr>
            <a:r>
              <a:rPr lang="fr-CA" sz="1600" b="1" dirty="0" smtClean="0"/>
              <a:t>	Anglais : TRACKING </a:t>
            </a:r>
            <a:endParaRPr lang="fr-CA" dirty="0"/>
          </a:p>
          <a:p>
            <a:r>
              <a:rPr lang="fr-CA" sz="1600" b="1" i="1" dirty="0"/>
              <a:t>F3 SOLIDE </a:t>
            </a:r>
            <a:r>
              <a:rPr lang="fr-CA" sz="1600" i="1" dirty="0"/>
              <a:t>F3 responsable aux deux extrémités; trouver de l’espace du côté défensif en zone offensive; se rendre dans le bas de la zone défensive pour appuyer </a:t>
            </a:r>
            <a:endParaRPr lang="fr-CA" sz="1600" dirty="0"/>
          </a:p>
          <a:p>
            <a:pPr marL="0" indent="0">
              <a:buNone/>
            </a:pPr>
            <a:r>
              <a:rPr lang="fr-CA" sz="1600" b="1" dirty="0" smtClean="0"/>
              <a:t>	Anglais : STRONG </a:t>
            </a:r>
            <a:r>
              <a:rPr lang="fr-CA" sz="1600" b="1" dirty="0"/>
              <a:t>F3 </a:t>
            </a:r>
            <a:endParaRPr lang="fr-CA" dirty="0"/>
          </a:p>
          <a:p>
            <a:r>
              <a:rPr lang="fr-CA" sz="1600" b="1" i="1" dirty="0"/>
              <a:t>JOUER COMME UNE UNITÉ DE 5 </a:t>
            </a:r>
            <a:r>
              <a:rPr lang="fr-CA" sz="1600" i="1" dirty="0"/>
              <a:t>Dans toutes les zones, le but est de créer des surnombres du côté défensif et du côté offensif de la rondelle </a:t>
            </a:r>
            <a:endParaRPr lang="fr-CA" sz="1600" dirty="0"/>
          </a:p>
          <a:p>
            <a:pPr marL="0" indent="0">
              <a:buNone/>
            </a:pPr>
            <a:r>
              <a:rPr lang="en-US" sz="1600" b="1" dirty="0" smtClean="0"/>
              <a:t>	</a:t>
            </a:r>
            <a:r>
              <a:rPr lang="en-US" sz="1600" b="1" dirty="0" err="1" smtClean="0"/>
              <a:t>Anglais</a:t>
            </a:r>
            <a:r>
              <a:rPr lang="en-US" sz="1600" b="1" dirty="0" smtClean="0"/>
              <a:t> : PLAYING </a:t>
            </a:r>
            <a:r>
              <a:rPr lang="en-US" sz="1600" b="1" dirty="0"/>
              <a:t>AS UNIT OF 5 </a:t>
            </a:r>
            <a:endParaRPr lang="fr-CA" dirty="0"/>
          </a:p>
          <a:p>
            <a:r>
              <a:rPr lang="fr-CA" sz="1600" b="1" i="1" dirty="0"/>
              <a:t>CÔTÉ DÉFENSIF DE LA RONDELLE </a:t>
            </a:r>
            <a:r>
              <a:rPr lang="fr-CA" sz="1600" i="1" dirty="0"/>
              <a:t>Prendre position entre le filet et l’adversaire/la rondelle </a:t>
            </a:r>
            <a:endParaRPr lang="fr-CA" sz="1600" dirty="0"/>
          </a:p>
          <a:p>
            <a:pPr marL="0" indent="0">
              <a:buNone/>
            </a:pPr>
            <a:r>
              <a:rPr lang="fr-CA" sz="1600" b="1" dirty="0" smtClean="0"/>
              <a:t>	Anglais : DEFENSIVE </a:t>
            </a:r>
            <a:r>
              <a:rPr lang="fr-CA" sz="1600" b="1" dirty="0"/>
              <a:t>SIDE OF </a:t>
            </a:r>
            <a:r>
              <a:rPr lang="fr-CA" sz="1600" b="1" dirty="0" smtClean="0"/>
              <a:t>PUCK</a:t>
            </a:r>
            <a:endParaRPr lang="fr-CA" dirty="0" smtClean="0"/>
          </a:p>
          <a:p>
            <a:r>
              <a:rPr lang="fr-CA" sz="1600" b="1" i="1" dirty="0" smtClean="0"/>
              <a:t>PRENDRE SOIN DE LA MAISON </a:t>
            </a:r>
            <a:r>
              <a:rPr lang="fr-CA" sz="1600" i="1" dirty="0" smtClean="0"/>
              <a:t>DÉFENSIVEMENT – contrôler les bâtons, les corps; permettre au gardien de but de voir les tirs; avoir comme mentalité de ne permettre qu’un tir; rondelles devant; se placer dans les corridors </a:t>
            </a:r>
            <a:endParaRPr lang="fr-CA" sz="1600" dirty="0" smtClean="0"/>
          </a:p>
          <a:p>
            <a:pPr marL="0" indent="0">
              <a:buNone/>
            </a:pPr>
            <a:r>
              <a:rPr lang="en-US" sz="1600" b="1" dirty="0" smtClean="0"/>
              <a:t>	</a:t>
            </a:r>
            <a:r>
              <a:rPr lang="en-US" sz="1600" b="1" dirty="0" err="1" smtClean="0"/>
              <a:t>Anglais</a:t>
            </a:r>
            <a:r>
              <a:rPr lang="en-US" sz="1600" b="1" dirty="0" smtClean="0"/>
              <a:t> : TAKE CARE OF THE HOUSE </a:t>
            </a:r>
            <a:endParaRPr lang="fr-CA" sz="1600" b="1" dirty="0" smtClean="0"/>
          </a:p>
          <a:p>
            <a:pPr marL="0" indent="0">
              <a:buNone/>
            </a:pPr>
            <a:endParaRPr lang="fr-CA" sz="100" dirty="0"/>
          </a:p>
        </p:txBody>
      </p:sp>
    </p:spTree>
    <p:extLst>
      <p:ext uri="{BB962C8B-B14F-4D97-AF65-F5344CB8AC3E}">
        <p14:creationId xmlns:p14="http://schemas.microsoft.com/office/powerpoint/2010/main" xmlns="" val="101286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Horaire</a:t>
            </a:r>
            <a:endParaRPr lang="fr-CA" dirty="0"/>
          </a:p>
        </p:txBody>
      </p:sp>
      <p:sp>
        <p:nvSpPr>
          <p:cNvPr id="5" name="Espace réservé du contenu 4"/>
          <p:cNvSpPr>
            <a:spLocks noGrp="1"/>
          </p:cNvSpPr>
          <p:nvPr>
            <p:ph idx="1"/>
          </p:nvPr>
        </p:nvSpPr>
        <p:spPr>
          <a:xfrm>
            <a:off x="457200" y="1600200"/>
            <a:ext cx="8229600" cy="5257800"/>
          </a:xfrm>
        </p:spPr>
        <p:txBody>
          <a:bodyPr>
            <a:normAutofit lnSpcReduction="10000"/>
          </a:bodyPr>
          <a:lstStyle/>
          <a:p>
            <a:pPr marL="0" indent="0">
              <a:buNone/>
            </a:pPr>
            <a:r>
              <a:rPr lang="fr-CA" sz="1600" dirty="0" smtClean="0"/>
              <a:t>8h30 – 	Accueil des participants</a:t>
            </a:r>
          </a:p>
          <a:p>
            <a:pPr marL="0" indent="0">
              <a:buNone/>
            </a:pPr>
            <a:r>
              <a:rPr lang="fr-CA" sz="1600" dirty="0" smtClean="0"/>
              <a:t>9h00 – 	Mot de bienvenue</a:t>
            </a:r>
          </a:p>
          <a:p>
            <a:pPr marL="0" indent="0">
              <a:buNone/>
            </a:pPr>
            <a:r>
              <a:rPr lang="fr-CA" sz="1600" dirty="0" smtClean="0"/>
              <a:t>9h00 – 	Introduction au programme</a:t>
            </a:r>
          </a:p>
          <a:p>
            <a:pPr marL="0" indent="0">
              <a:buNone/>
            </a:pPr>
            <a:r>
              <a:rPr lang="fr-CA" sz="1600" dirty="0" smtClean="0"/>
              <a:t>9h05 – 	Sécurité</a:t>
            </a:r>
          </a:p>
          <a:p>
            <a:pPr marL="0" indent="0">
              <a:buNone/>
            </a:pPr>
            <a:r>
              <a:rPr lang="fr-CA" sz="1600" dirty="0" smtClean="0"/>
              <a:t>9h10 – 	Rôle de l’entraîneur lors des parties et entraînements.</a:t>
            </a:r>
          </a:p>
          <a:p>
            <a:pPr marL="0" indent="0">
              <a:buNone/>
            </a:pPr>
            <a:r>
              <a:rPr lang="fr-CA" sz="1600" dirty="0" smtClean="0"/>
              <a:t>9h45 – 	Enseignement des habiletés (Développement du joueur)</a:t>
            </a:r>
          </a:p>
          <a:p>
            <a:pPr marL="0" indent="0">
              <a:buNone/>
            </a:pPr>
            <a:r>
              <a:rPr lang="fr-CA" sz="1600" dirty="0" smtClean="0"/>
              <a:t>10h00 –	Lexique Canadian </a:t>
            </a:r>
            <a:r>
              <a:rPr lang="fr-CA" sz="1600" dirty="0" err="1" smtClean="0"/>
              <a:t>Way</a:t>
            </a:r>
            <a:endParaRPr lang="fr-CA" sz="1600" dirty="0" smtClean="0"/>
          </a:p>
          <a:p>
            <a:pPr marL="0" indent="0">
              <a:buNone/>
            </a:pPr>
            <a:r>
              <a:rPr lang="fr-CA" sz="1600" dirty="0" smtClean="0"/>
              <a:t>10h15-- 	Pause </a:t>
            </a:r>
          </a:p>
          <a:p>
            <a:pPr marL="0" indent="0">
              <a:buNone/>
            </a:pPr>
            <a:r>
              <a:rPr lang="fr-CA" sz="1600" dirty="0" smtClean="0"/>
              <a:t>10h30 – 	Les gestes techniques</a:t>
            </a:r>
          </a:p>
          <a:p>
            <a:pPr marL="0" indent="0">
              <a:buNone/>
            </a:pPr>
            <a:r>
              <a:rPr lang="fr-CA" sz="1600" dirty="0" smtClean="0"/>
              <a:t>10h45 – 	Bâtir la saison</a:t>
            </a:r>
          </a:p>
          <a:p>
            <a:pPr marL="0" indent="0">
              <a:buNone/>
            </a:pPr>
            <a:r>
              <a:rPr lang="fr-CA" sz="1600" dirty="0" smtClean="0"/>
              <a:t>11h00 – 	Planification annuelle</a:t>
            </a:r>
          </a:p>
          <a:p>
            <a:pPr marL="0" indent="0">
              <a:buNone/>
            </a:pPr>
            <a:r>
              <a:rPr lang="fr-CA" sz="1600" dirty="0" smtClean="0"/>
              <a:t>11h30 – 	Intervenants (Entraîneur, </a:t>
            </a:r>
            <a:r>
              <a:rPr lang="fr-CA" sz="1600" dirty="0"/>
              <a:t>P</a:t>
            </a:r>
            <a:r>
              <a:rPr lang="fr-CA" sz="1600" dirty="0" smtClean="0"/>
              <a:t>arents, Officiels)</a:t>
            </a:r>
          </a:p>
          <a:p>
            <a:pPr marL="0" indent="0">
              <a:buNone/>
            </a:pPr>
            <a:r>
              <a:rPr lang="fr-CA" sz="1600" dirty="0" smtClean="0"/>
              <a:t>11h45 – 	Thématiques </a:t>
            </a:r>
          </a:p>
          <a:p>
            <a:pPr marL="0" indent="0">
              <a:buNone/>
            </a:pPr>
            <a:r>
              <a:rPr lang="fr-CA" sz="1600" dirty="0" smtClean="0"/>
              <a:t>12h00 – 	Dîner </a:t>
            </a:r>
            <a:endParaRPr lang="fr-CA" sz="1600" dirty="0"/>
          </a:p>
          <a:p>
            <a:pPr marL="0" indent="0">
              <a:buNone/>
            </a:pPr>
            <a:r>
              <a:rPr lang="fr-CA" sz="1600" dirty="0" smtClean="0"/>
              <a:t>13h15 – 	Séance sur glace</a:t>
            </a:r>
          </a:p>
          <a:p>
            <a:pPr marL="0" indent="0">
              <a:buNone/>
            </a:pPr>
            <a:r>
              <a:rPr lang="fr-CA" sz="1600" dirty="0" smtClean="0"/>
              <a:t>14h45 – 	Pause</a:t>
            </a:r>
          </a:p>
          <a:p>
            <a:pPr marL="0" indent="0">
              <a:buNone/>
            </a:pPr>
            <a:r>
              <a:rPr lang="fr-CA" sz="1600" dirty="0" smtClean="0"/>
              <a:t>15h00 -- 	Planification </a:t>
            </a:r>
            <a:r>
              <a:rPr lang="fr-CA" sz="1600" dirty="0"/>
              <a:t>et conception séances entraînements</a:t>
            </a:r>
          </a:p>
          <a:p>
            <a:pPr marL="0" indent="0">
              <a:buNone/>
            </a:pPr>
            <a:r>
              <a:rPr lang="fr-CA" sz="1600" dirty="0" smtClean="0"/>
              <a:t>16h00 – 	Quiz </a:t>
            </a:r>
          </a:p>
          <a:p>
            <a:pPr marL="0" indent="0">
              <a:buNone/>
            </a:pPr>
            <a:r>
              <a:rPr lang="fr-CA" sz="1600" dirty="0" smtClean="0"/>
              <a:t>16h30 – 	Retour sur le quiz</a:t>
            </a:r>
            <a:endParaRPr lang="fr-CA"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Lexique Canadian </a:t>
            </a:r>
            <a:r>
              <a:rPr lang="fr-CA" dirty="0" err="1" smtClean="0"/>
              <a:t>Way</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r>
              <a:rPr lang="fr-CA" sz="1600" b="1" i="1" dirty="0" smtClean="0"/>
              <a:t>PRESSION </a:t>
            </a:r>
            <a:r>
              <a:rPr lang="fr-CA" sz="1600" b="1" i="1" dirty="0"/>
              <a:t>OU CONTENIR </a:t>
            </a:r>
            <a:r>
              <a:rPr lang="fr-CA" sz="1600" i="1" dirty="0"/>
              <a:t>S’applique aux mises en échec dans les trois zones; à la vue des chiffres – exercer une forte pression; à la vue de l’écusson, contrôler le patinage, orienter et diriger la rondelle à l’extérieur des points </a:t>
            </a:r>
            <a:endParaRPr lang="fr-CA" sz="1600" dirty="0"/>
          </a:p>
          <a:p>
            <a:pPr marL="0" indent="0">
              <a:buNone/>
            </a:pPr>
            <a:r>
              <a:rPr lang="fr-CA" sz="1600" b="1" dirty="0" smtClean="0"/>
              <a:t>	Anglais : PRESSURE </a:t>
            </a:r>
            <a:r>
              <a:rPr lang="fr-CA" sz="1600" b="1" dirty="0"/>
              <a:t>OR CONTAIN </a:t>
            </a:r>
            <a:endParaRPr lang="fr-CA" dirty="0"/>
          </a:p>
          <a:p>
            <a:r>
              <a:rPr lang="fr-CA" sz="1600" b="1" i="1" dirty="0"/>
              <a:t>JEU DE TRANSITION RAPIDE </a:t>
            </a:r>
            <a:r>
              <a:rPr lang="fr-CA" sz="1600" i="1" dirty="0"/>
              <a:t>Droit devant est la priorité; bâtir le jeu au besoin… ne pas les laissez s’installer; la rondelle se déplace plus vite que vous </a:t>
            </a:r>
            <a:endParaRPr lang="fr-CA" sz="1600" dirty="0"/>
          </a:p>
          <a:p>
            <a:pPr marL="0" indent="0">
              <a:buNone/>
            </a:pPr>
            <a:r>
              <a:rPr lang="fr-CA" sz="1600" b="1" dirty="0" smtClean="0"/>
              <a:t>	Anglais : QUICK </a:t>
            </a:r>
            <a:r>
              <a:rPr lang="fr-CA" sz="1600" b="1" dirty="0"/>
              <a:t>TRANSITION GAME </a:t>
            </a:r>
            <a:endParaRPr lang="fr-CA" dirty="0"/>
          </a:p>
          <a:p>
            <a:r>
              <a:rPr lang="fr-CA" sz="1600" b="1" i="1" dirty="0"/>
              <a:t>ATTAQUE AU CENTRE </a:t>
            </a:r>
            <a:r>
              <a:rPr lang="fr-CA" sz="1600" i="1" dirty="0"/>
              <a:t>Le porteur de la rondelle fonce à l’extérieur, un joueur attaque au centre entre les D, le joueur du côté faible vis-à-vis le point de mise au jeu reste un pas derrière et les D se joignent à l’attaque </a:t>
            </a:r>
            <a:endParaRPr lang="fr-CA" sz="1600" dirty="0"/>
          </a:p>
          <a:p>
            <a:pPr marL="0" indent="0">
              <a:buNone/>
            </a:pPr>
            <a:r>
              <a:rPr lang="fr-CA" sz="1600" b="1" dirty="0" smtClean="0"/>
              <a:t>	Anglais : MIDDLE DRIVE</a:t>
            </a:r>
            <a:endParaRPr lang="fr-CA" dirty="0"/>
          </a:p>
          <a:p>
            <a:r>
              <a:rPr lang="fr-CA" sz="1600" b="1" i="1" dirty="0"/>
              <a:t>UTILISER LE CENTRE </a:t>
            </a:r>
            <a:r>
              <a:rPr lang="fr-CA" sz="1600" i="1" dirty="0"/>
              <a:t>Capacité à rendre la rondelle dans le centre – passes de pénétration des D ou ailiers; le joueur au centre (dans le bas et lent) est capable de manier la rondelle et de la distribuer dans le centre </a:t>
            </a:r>
            <a:endParaRPr lang="fr-CA" sz="1600" dirty="0"/>
          </a:p>
          <a:p>
            <a:pPr marL="0" indent="0">
              <a:buNone/>
            </a:pPr>
            <a:r>
              <a:rPr lang="fr-CA" sz="1600" b="1" dirty="0"/>
              <a:t>	</a:t>
            </a:r>
            <a:r>
              <a:rPr lang="fr-CA" sz="1600" b="1" dirty="0" smtClean="0"/>
              <a:t>Anglais : USE </a:t>
            </a:r>
            <a:r>
              <a:rPr lang="fr-CA" sz="1600" b="1" dirty="0"/>
              <a:t>THE MIDDLE </a:t>
            </a:r>
            <a:endParaRPr lang="fr-CA" dirty="0"/>
          </a:p>
          <a:p>
            <a:r>
              <a:rPr lang="fr-CA" sz="1700" b="1" i="1" dirty="0"/>
              <a:t>PAR LA BANDE </a:t>
            </a:r>
            <a:r>
              <a:rPr lang="fr-CA" sz="1700" i="1" dirty="0"/>
              <a:t>Effectuer des passes par la bande avec un appui pour garder possession de la rondelle et déjouer un joueur </a:t>
            </a:r>
            <a:endParaRPr lang="fr-CA" sz="1700" dirty="0"/>
          </a:p>
          <a:p>
            <a:pPr marL="0" indent="0">
              <a:buNone/>
            </a:pPr>
            <a:r>
              <a:rPr lang="fr-CA" sz="1700" b="1" dirty="0" smtClean="0"/>
              <a:t>	Anglais : CHIP </a:t>
            </a:r>
          </a:p>
          <a:p>
            <a:pPr marL="0" indent="0">
              <a:buNone/>
            </a:pPr>
            <a:endParaRPr lang="fr-CA" sz="100" dirty="0"/>
          </a:p>
        </p:txBody>
      </p:sp>
    </p:spTree>
    <p:extLst>
      <p:ext uri="{BB962C8B-B14F-4D97-AF65-F5344CB8AC3E}">
        <p14:creationId xmlns:p14="http://schemas.microsoft.com/office/powerpoint/2010/main" xmlns="" val="3117160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Lexique Canadian </a:t>
            </a:r>
            <a:r>
              <a:rPr lang="fr-CA" dirty="0" err="1" smtClean="0"/>
              <a:t>Way</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r>
              <a:rPr lang="fr-CA" sz="1600" b="1" i="1" dirty="0" smtClean="0"/>
              <a:t>PRÉSENCE </a:t>
            </a:r>
            <a:r>
              <a:rPr lang="fr-CA" sz="1600" b="1" i="1" dirty="0"/>
              <a:t>AU FILET </a:t>
            </a:r>
            <a:r>
              <a:rPr lang="fr-CA" sz="1600" i="1" dirty="0"/>
              <a:t>La capacité, la force, le désir et le courage de se rendre au filet avec et sans la rondelle </a:t>
            </a:r>
            <a:endParaRPr lang="fr-CA" sz="1600" dirty="0"/>
          </a:p>
          <a:p>
            <a:pPr marL="0" indent="0">
              <a:buNone/>
            </a:pPr>
            <a:r>
              <a:rPr lang="fr-CA" sz="1600" b="1" dirty="0" smtClean="0"/>
              <a:t>	Anglais : NET </a:t>
            </a:r>
            <a:r>
              <a:rPr lang="fr-CA" sz="1600" b="1" dirty="0"/>
              <a:t>PRESENCE </a:t>
            </a:r>
            <a:endParaRPr lang="fr-CA" dirty="0"/>
          </a:p>
          <a:p>
            <a:r>
              <a:rPr lang="fr-CA" sz="1600" b="1" i="1" dirty="0"/>
              <a:t>RONDELLE AU FILET </a:t>
            </a:r>
            <a:r>
              <a:rPr lang="fr-CA" sz="1600" i="1" dirty="0"/>
              <a:t>Se concentrer à rendre la rondelle au filet ou à se rendre au filet le plus souvent possible </a:t>
            </a:r>
            <a:endParaRPr lang="fr-CA" sz="1600" dirty="0"/>
          </a:p>
          <a:p>
            <a:pPr marL="0" indent="0">
              <a:buNone/>
            </a:pPr>
            <a:r>
              <a:rPr lang="fr-CA" sz="1600" b="1" dirty="0" smtClean="0"/>
              <a:t>	Anglais : PUCK </a:t>
            </a:r>
            <a:r>
              <a:rPr lang="fr-CA" sz="1600" b="1" dirty="0"/>
              <a:t>TO NET Focus </a:t>
            </a:r>
            <a:endParaRPr lang="fr-CA" dirty="0"/>
          </a:p>
          <a:p>
            <a:r>
              <a:rPr lang="fr-CA" sz="1600" b="1" i="1" dirty="0"/>
              <a:t>EN HAUT (UP) </a:t>
            </a:r>
            <a:r>
              <a:rPr lang="fr-CA" sz="1600" i="1" dirty="0"/>
              <a:t>Passe rapide du côté fort vers la bande ou le milieu (« en haut » veut toujours dire vers l’avant pour les D ou le gardien de but) </a:t>
            </a:r>
            <a:endParaRPr lang="fr-CA" sz="1600" dirty="0"/>
          </a:p>
          <a:p>
            <a:pPr marL="0" indent="0">
              <a:buNone/>
            </a:pPr>
            <a:r>
              <a:rPr lang="fr-CA" sz="1600" b="1" dirty="0" smtClean="0"/>
              <a:t>	Anglais : UP </a:t>
            </a:r>
            <a:endParaRPr lang="fr-CA" dirty="0"/>
          </a:p>
          <a:p>
            <a:r>
              <a:rPr lang="fr-CA" sz="1600" b="1" i="1" dirty="0"/>
              <a:t>DE L’AUTRE CÔTÉ (OVER) </a:t>
            </a:r>
            <a:r>
              <a:rPr lang="fr-CA" sz="1600" i="1" dirty="0"/>
              <a:t>De D à D, passe à son partenaire; utiliser les points comme guides; orteils pointés vers l’extrémité éloignée (« de l’autre côté » veut dire lorsque le jeu se déplace d’un côté à l’autre de la glace en utilisant le filet comme point de repère) </a:t>
            </a:r>
            <a:endParaRPr lang="fr-CA" sz="1600" dirty="0"/>
          </a:p>
          <a:p>
            <a:pPr marL="0" indent="0">
              <a:buNone/>
            </a:pPr>
            <a:r>
              <a:rPr lang="fr-CA" sz="1600" b="1" dirty="0" smtClean="0"/>
              <a:t>	Anglais : OVER </a:t>
            </a:r>
            <a:endParaRPr lang="fr-CA" dirty="0"/>
          </a:p>
          <a:p>
            <a:r>
              <a:rPr lang="fr-CA" sz="1700" b="1" i="1" dirty="0"/>
              <a:t>CONTOURNE LE FILET (WHEEL) </a:t>
            </a:r>
            <a:r>
              <a:rPr lang="fr-CA" sz="1700" i="1" dirty="0"/>
              <a:t>Utiliser le filet comme écran pour contrer un joueur en échec avant </a:t>
            </a:r>
            <a:endParaRPr lang="fr-CA" sz="1700" dirty="0"/>
          </a:p>
          <a:p>
            <a:pPr marL="0" indent="0">
              <a:buNone/>
            </a:pPr>
            <a:r>
              <a:rPr lang="fr-CA" sz="1700" b="1" dirty="0" smtClean="0"/>
              <a:t>	Anglais : WHEEL </a:t>
            </a:r>
          </a:p>
          <a:p>
            <a:pPr marL="0" indent="0">
              <a:buNone/>
            </a:pPr>
            <a:endParaRPr lang="fr-CA" sz="100" dirty="0"/>
          </a:p>
        </p:txBody>
      </p:sp>
    </p:spTree>
    <p:extLst>
      <p:ext uri="{BB962C8B-B14F-4D97-AF65-F5344CB8AC3E}">
        <p14:creationId xmlns:p14="http://schemas.microsoft.com/office/powerpoint/2010/main" xmlns="" val="532857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Lexique Canadian </a:t>
            </a:r>
            <a:r>
              <a:rPr lang="fr-CA" dirty="0" err="1" smtClean="0"/>
              <a:t>Way</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r>
              <a:rPr lang="fr-CA" sz="1600" b="1" i="1" dirty="0" smtClean="0"/>
              <a:t>INVERSÉ </a:t>
            </a:r>
            <a:r>
              <a:rPr lang="fr-CA" sz="1600" b="1" i="1" dirty="0"/>
              <a:t>(REVERSE) </a:t>
            </a:r>
            <a:r>
              <a:rPr lang="fr-CA" sz="1600" i="1" dirty="0"/>
              <a:t>Se rendre derrière le filet; inverser la direction du jeu en effectuant une courte passe par la bande si l’écart avec le joueur en échec avant est serré ou une passe plus longue en attirant le joueur à l’échec avant du côté rapproché et en inversant le jeu du côté faible </a:t>
            </a:r>
            <a:endParaRPr lang="fr-CA" sz="1600" dirty="0"/>
          </a:p>
          <a:p>
            <a:pPr marL="0" indent="0">
              <a:buNone/>
            </a:pPr>
            <a:r>
              <a:rPr lang="fr-CA" sz="1600" b="1" dirty="0" smtClean="0"/>
              <a:t>	Anglais : REVERSE </a:t>
            </a:r>
            <a:endParaRPr lang="fr-CA" dirty="0"/>
          </a:p>
          <a:p>
            <a:r>
              <a:rPr lang="fr-CA" sz="1600" b="1" i="1" dirty="0"/>
              <a:t>PLACE-LA (SET) </a:t>
            </a:r>
            <a:r>
              <a:rPr lang="fr-CA" sz="1600" i="1" dirty="0"/>
              <a:t>Placer la rondelle pour le D se rendant derrière le filet </a:t>
            </a:r>
            <a:endParaRPr lang="fr-CA" sz="1600" dirty="0"/>
          </a:p>
          <a:p>
            <a:pPr marL="0" indent="0">
              <a:buNone/>
            </a:pPr>
            <a:r>
              <a:rPr lang="fr-CA" sz="1600" b="1" dirty="0" smtClean="0"/>
              <a:t>	Anglais : SET </a:t>
            </a:r>
            <a:endParaRPr lang="fr-CA" dirty="0"/>
          </a:p>
          <a:p>
            <a:r>
              <a:rPr lang="fr-CA" sz="1600" b="1" i="1" dirty="0"/>
              <a:t>LE LONG DE LA BANDE (RIM) </a:t>
            </a:r>
            <a:r>
              <a:rPr lang="fr-CA" sz="1600" i="1" dirty="0"/>
              <a:t>Passe vive du coup droit le long de la bande vers l’ailier à la </a:t>
            </a:r>
            <a:r>
              <a:rPr lang="fr-CA" sz="1600" i="1" dirty="0" err="1"/>
              <a:t>mi-bande</a:t>
            </a:r>
            <a:r>
              <a:rPr lang="fr-CA" sz="1600" i="1" dirty="0"/>
              <a:t> </a:t>
            </a:r>
            <a:endParaRPr lang="fr-CA" sz="1600" dirty="0"/>
          </a:p>
          <a:p>
            <a:pPr marL="0" indent="0">
              <a:buNone/>
            </a:pPr>
            <a:r>
              <a:rPr lang="fr-CA" sz="1600" b="1" dirty="0" smtClean="0"/>
              <a:t>	Anglais : RIM</a:t>
            </a:r>
            <a:endParaRPr lang="fr-CA" dirty="0"/>
          </a:p>
          <a:p>
            <a:r>
              <a:rPr lang="fr-CA" sz="1600" b="1" i="1" dirty="0"/>
              <a:t>JOUE-LA (PLAY IT) </a:t>
            </a:r>
            <a:r>
              <a:rPr lang="fr-CA" sz="1600" i="1" dirty="0"/>
              <a:t>Le joueur dit au gardien de but de jouer la rondelle et de la tirer vivement à cause de la pression </a:t>
            </a:r>
            <a:endParaRPr lang="fr-CA" sz="1600" dirty="0"/>
          </a:p>
          <a:p>
            <a:pPr marL="0" indent="0">
              <a:buNone/>
            </a:pPr>
            <a:r>
              <a:rPr lang="fr-CA" sz="1600" b="1" smtClean="0"/>
              <a:t>	Anglais : PLAY </a:t>
            </a:r>
            <a:r>
              <a:rPr lang="fr-CA" sz="1600" b="1" dirty="0"/>
              <a:t>IT </a:t>
            </a:r>
            <a:endParaRPr lang="fr-CA" sz="1600" b="1" dirty="0" smtClean="0"/>
          </a:p>
          <a:p>
            <a:pPr marL="0" indent="0">
              <a:buNone/>
            </a:pPr>
            <a:endParaRPr lang="fr-CA" sz="100" dirty="0"/>
          </a:p>
        </p:txBody>
      </p:sp>
    </p:spTree>
    <p:extLst>
      <p:ext uri="{BB962C8B-B14F-4D97-AF65-F5344CB8AC3E}">
        <p14:creationId xmlns:p14="http://schemas.microsoft.com/office/powerpoint/2010/main" xmlns="" val="3310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1800" b="1" dirty="0" smtClean="0"/>
          </a:p>
          <a:p>
            <a:pPr marL="0" indent="0" algn="ctr">
              <a:buNone/>
            </a:pPr>
            <a:endParaRPr lang="fr-CA" sz="2400" b="1" dirty="0"/>
          </a:p>
          <a:p>
            <a:pPr marL="0" indent="0" algn="ctr">
              <a:buNone/>
            </a:pPr>
            <a:r>
              <a:rPr lang="fr-CA" sz="11500" b="1" dirty="0" smtClean="0"/>
              <a:t>PAUSE</a:t>
            </a:r>
            <a:endParaRPr lang="fr-CA" sz="11500" b="1" dirty="0"/>
          </a:p>
        </p:txBody>
      </p:sp>
    </p:spTree>
    <p:extLst>
      <p:ext uri="{BB962C8B-B14F-4D97-AF65-F5344CB8AC3E}">
        <p14:creationId xmlns:p14="http://schemas.microsoft.com/office/powerpoint/2010/main" xmlns="" val="93101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smtClean="0"/>
          </a:p>
          <a:p>
            <a:pPr marL="0" indent="0" algn="ctr">
              <a:buNone/>
            </a:pPr>
            <a:endParaRPr lang="fr-CA" sz="1600" b="1" dirty="0"/>
          </a:p>
          <a:p>
            <a:pPr marL="0" indent="0" algn="ctr">
              <a:buNone/>
            </a:pPr>
            <a:r>
              <a:rPr lang="fr-CA" sz="4800" b="1" dirty="0" smtClean="0"/>
              <a:t>LES GESTES TECHNIQUES</a:t>
            </a:r>
            <a:endParaRPr lang="fr-CA" sz="4800" b="1" dirty="0"/>
          </a:p>
        </p:txBody>
      </p:sp>
    </p:spTree>
    <p:extLst>
      <p:ext uri="{BB962C8B-B14F-4D97-AF65-F5344CB8AC3E}">
        <p14:creationId xmlns:p14="http://schemas.microsoft.com/office/powerpoint/2010/main" xmlns="" val="2740038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Les gestes techniques</a:t>
            </a:r>
            <a:endParaRPr lang="fr-CA" dirty="0"/>
          </a:p>
        </p:txBody>
      </p:sp>
      <p:sp>
        <p:nvSpPr>
          <p:cNvPr id="5" name="Espace réservé du contenu 4"/>
          <p:cNvSpPr>
            <a:spLocks noGrp="1"/>
          </p:cNvSpPr>
          <p:nvPr>
            <p:ph idx="1"/>
          </p:nvPr>
        </p:nvSpPr>
        <p:spPr>
          <a:xfrm>
            <a:off x="457200" y="1600200"/>
            <a:ext cx="8229600" cy="1295400"/>
          </a:xfrm>
        </p:spPr>
        <p:txBody>
          <a:bodyPr>
            <a:normAutofit/>
          </a:bodyPr>
          <a:lstStyle/>
          <a:p>
            <a:pPr>
              <a:buFont typeface="Wingdings" panose="05000000000000000000" pitchFamily="2" charset="2"/>
              <a:buChar char="§"/>
            </a:pPr>
            <a:endParaRPr lang="fr-CA" sz="2000" dirty="0" smtClean="0"/>
          </a:p>
          <a:p>
            <a:pPr>
              <a:buFont typeface="Wingdings" panose="05000000000000000000" pitchFamily="2" charset="2"/>
              <a:buChar char="§"/>
            </a:pPr>
            <a:r>
              <a:rPr lang="fr-CA" sz="2000" b="1" dirty="0" smtClean="0"/>
              <a:t>37 Gestes techniques</a:t>
            </a:r>
          </a:p>
          <a:p>
            <a:pPr>
              <a:buFont typeface="Wingdings" panose="05000000000000000000" pitchFamily="2" charset="2"/>
              <a:buChar char="§"/>
            </a:pPr>
            <a:r>
              <a:rPr lang="fr-CA" sz="2000" b="1" dirty="0" smtClean="0"/>
              <a:t>4-5 Points clés par geste</a:t>
            </a:r>
          </a:p>
          <a:p>
            <a:pPr marL="0" indent="0">
              <a:buNone/>
            </a:pPr>
            <a:endParaRPr lang="fr-CA" sz="2000" dirty="0"/>
          </a:p>
          <a:p>
            <a:pPr marL="0" indent="0">
              <a:buNone/>
            </a:pPr>
            <a:endParaRPr lang="fr-CA" sz="2000" dirty="0" smtClean="0"/>
          </a:p>
          <a:p>
            <a:pPr marL="0" indent="0">
              <a:buNone/>
            </a:pPr>
            <a:endParaRPr lang="fr-CA" sz="2000" dirty="0"/>
          </a:p>
        </p:txBody>
      </p:sp>
      <p:sp>
        <p:nvSpPr>
          <p:cNvPr id="2" name="Nuage 1"/>
          <p:cNvSpPr/>
          <p:nvPr/>
        </p:nvSpPr>
        <p:spPr>
          <a:xfrm>
            <a:off x="228600" y="2838676"/>
            <a:ext cx="8686800" cy="38100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1371600" y="3733800"/>
            <a:ext cx="6934200" cy="1200329"/>
          </a:xfrm>
          <a:prstGeom prst="rect">
            <a:avLst/>
          </a:prstGeom>
          <a:noFill/>
        </p:spPr>
        <p:txBody>
          <a:bodyPr wrap="square" rtlCol="0">
            <a:spAutoFit/>
          </a:bodyPr>
          <a:lstStyle/>
          <a:p>
            <a:pPr marL="285750" indent="-285750">
              <a:buFont typeface="Wingdings" panose="05000000000000000000" pitchFamily="2" charset="2"/>
              <a:buChar char="ü"/>
            </a:pPr>
            <a:r>
              <a:rPr lang="fr-CA" dirty="0" smtClean="0">
                <a:solidFill>
                  <a:srgbClr val="002060"/>
                </a:solidFill>
              </a:rPr>
              <a:t>Il n’est pas nécessaire de les apprendre par cœur.  Il faut être en mesure de les comprendre et de les expliquer. </a:t>
            </a:r>
            <a:endParaRPr lang="fr-CA" dirty="0">
              <a:solidFill>
                <a:srgbClr val="002060"/>
              </a:solidFill>
            </a:endParaRPr>
          </a:p>
          <a:p>
            <a:pPr marL="285750" indent="-285750">
              <a:buFont typeface="Wingdings" panose="05000000000000000000" pitchFamily="2" charset="2"/>
              <a:buChar char="ü"/>
            </a:pPr>
            <a:r>
              <a:rPr lang="fr-CA" dirty="0" smtClean="0">
                <a:solidFill>
                  <a:srgbClr val="002060"/>
                </a:solidFill>
              </a:rPr>
              <a:t>Des vidéos explicatifs sont disponibles. </a:t>
            </a:r>
            <a:endParaRPr lang="fr-CA" dirty="0">
              <a:solidFill>
                <a:srgbClr val="002060"/>
              </a:solidFill>
            </a:endParaRPr>
          </a:p>
          <a:p>
            <a:pPr marL="285750" indent="-285750">
              <a:buFont typeface="Wingdings" panose="05000000000000000000" pitchFamily="2" charset="2"/>
              <a:buChar char="ü"/>
            </a:pPr>
            <a:r>
              <a:rPr lang="fr-CA" dirty="0" smtClean="0">
                <a:solidFill>
                  <a:srgbClr val="002060"/>
                </a:solidFill>
              </a:rPr>
              <a:t>Les points clés y sont énumérés. </a:t>
            </a:r>
            <a:endParaRPr lang="fr-CA" dirty="0">
              <a:solidFill>
                <a:srgbClr val="002060"/>
              </a:solidFill>
            </a:endParaRPr>
          </a:p>
        </p:txBody>
      </p:sp>
    </p:spTree>
    <p:extLst>
      <p:ext uri="{BB962C8B-B14F-4D97-AF65-F5344CB8AC3E}">
        <p14:creationId xmlns:p14="http://schemas.microsoft.com/office/powerpoint/2010/main" xmlns="" val="740478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Les gestes techniques</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buNone/>
            </a:pPr>
            <a:endParaRPr lang="fr-CA" sz="2000" dirty="0" smtClean="0">
              <a:hlinkClick r:id="rId2"/>
            </a:endParaRPr>
          </a:p>
          <a:p>
            <a:pPr marL="0" indent="0" algn="ctr">
              <a:buNone/>
            </a:pPr>
            <a:r>
              <a:rPr lang="fr-CA" sz="2400" b="1" dirty="0" smtClean="0"/>
              <a:t>Les gestes techniques sont disponibles à l’adresse suivante : </a:t>
            </a:r>
            <a:endParaRPr lang="fr-CA" sz="2400" b="1" dirty="0">
              <a:hlinkClick r:id="rId2"/>
            </a:endParaRPr>
          </a:p>
          <a:p>
            <a:pPr marL="0" indent="0">
              <a:buNone/>
            </a:pPr>
            <a:endParaRPr lang="fr-CA" sz="2000" dirty="0">
              <a:hlinkClick r:id="rId2"/>
            </a:endParaRPr>
          </a:p>
          <a:p>
            <a:pPr marL="0" indent="0" algn="ctr">
              <a:buNone/>
            </a:pPr>
            <a:r>
              <a:rPr lang="fr-CA" b="1" dirty="0" smtClean="0">
                <a:hlinkClick r:id="rId2"/>
              </a:rPr>
              <a:t>http://mahg.hockey.qc.ca/fr/</a:t>
            </a:r>
            <a:endParaRPr lang="fr-CA" b="1" dirty="0"/>
          </a:p>
          <a:p>
            <a:pPr marL="0" indent="0" algn="ctr">
              <a:buNone/>
            </a:pPr>
            <a:endParaRPr lang="fr-CA" b="1" dirty="0"/>
          </a:p>
          <a:p>
            <a:pPr marL="0" indent="0" algn="ctr">
              <a:buNone/>
            </a:pPr>
            <a:r>
              <a:rPr lang="fr-CA" sz="2800" b="1" dirty="0" smtClean="0"/>
              <a:t>Nous allons visionner ensemble les gestes suivants :</a:t>
            </a:r>
            <a:r>
              <a:rPr lang="fr-CA" sz="2400" b="1" u="sng" dirty="0" smtClean="0"/>
              <a:t> </a:t>
            </a:r>
          </a:p>
          <a:p>
            <a:pPr marL="0" indent="0" algn="ctr">
              <a:buNone/>
            </a:pPr>
            <a:r>
              <a:rPr lang="fr-CA" sz="2400" dirty="0" smtClean="0"/>
              <a:t>Départ avant</a:t>
            </a:r>
          </a:p>
          <a:p>
            <a:pPr marL="0" indent="0" algn="ctr">
              <a:buNone/>
            </a:pPr>
            <a:r>
              <a:rPr lang="fr-CA" sz="2400" dirty="0" smtClean="0"/>
              <a:t>Arrêt brusque (Freinage)</a:t>
            </a:r>
          </a:p>
          <a:p>
            <a:pPr marL="0" indent="0" algn="ctr">
              <a:buNone/>
            </a:pPr>
            <a:r>
              <a:rPr lang="fr-CA" sz="2400" dirty="0" smtClean="0"/>
              <a:t>Virage brusque</a:t>
            </a:r>
            <a:endParaRPr lang="fr-CA" sz="2400" dirty="0"/>
          </a:p>
        </p:txBody>
      </p:sp>
    </p:spTree>
    <p:extLst>
      <p:ext uri="{BB962C8B-B14F-4D97-AF65-F5344CB8AC3E}">
        <p14:creationId xmlns:p14="http://schemas.microsoft.com/office/powerpoint/2010/main" xmlns="" val="1431192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Les tactiques individuelles</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buNone/>
            </a:pPr>
            <a:endParaRPr lang="fr-CA" sz="2000" dirty="0" smtClean="0">
              <a:hlinkClick r:id="rId2"/>
            </a:endParaRPr>
          </a:p>
          <a:p>
            <a:pPr marL="0" indent="0" algn="ctr">
              <a:buNone/>
            </a:pPr>
            <a:r>
              <a:rPr lang="fr-CA" sz="2200" b="1" dirty="0" smtClean="0"/>
              <a:t>Les tactiques individuelles sont disponibles à l’adresse suivante : </a:t>
            </a:r>
            <a:endParaRPr lang="fr-CA" sz="2200" b="1" dirty="0">
              <a:hlinkClick r:id="rId2"/>
            </a:endParaRPr>
          </a:p>
          <a:p>
            <a:pPr marL="0" indent="0">
              <a:buNone/>
            </a:pPr>
            <a:endParaRPr lang="fr-CA" sz="2000" dirty="0">
              <a:hlinkClick r:id="rId2"/>
            </a:endParaRPr>
          </a:p>
          <a:p>
            <a:pPr marL="0" indent="0" algn="ctr">
              <a:buNone/>
            </a:pPr>
            <a:r>
              <a:rPr lang="fr-CA" b="1" dirty="0" smtClean="0">
                <a:hlinkClick r:id="rId2"/>
              </a:rPr>
              <a:t>http://mahg.hockey.qc.ca/fr/</a:t>
            </a:r>
            <a:endParaRPr lang="fr-CA" b="1" dirty="0"/>
          </a:p>
          <a:p>
            <a:pPr marL="0" indent="0" algn="ctr">
              <a:buNone/>
            </a:pPr>
            <a:endParaRPr lang="fr-CA" b="1" dirty="0"/>
          </a:p>
          <a:p>
            <a:pPr marL="0" indent="0" algn="ctr">
              <a:buNone/>
            </a:pPr>
            <a:r>
              <a:rPr lang="fr-CA" sz="2800" b="1" dirty="0" smtClean="0"/>
              <a:t>Nous allons visionner ensemble la tactique suivante :</a:t>
            </a:r>
            <a:r>
              <a:rPr lang="fr-CA" sz="2400" b="1" u="sng" dirty="0" smtClean="0"/>
              <a:t> </a:t>
            </a:r>
          </a:p>
          <a:p>
            <a:pPr marL="0" indent="0" algn="ctr">
              <a:buNone/>
            </a:pPr>
            <a:endParaRPr lang="fr-CA" sz="2400" dirty="0" smtClean="0"/>
          </a:p>
          <a:p>
            <a:pPr marL="0" indent="0" algn="ctr">
              <a:buNone/>
            </a:pPr>
            <a:r>
              <a:rPr lang="fr-CA" sz="2400" dirty="0" smtClean="0"/>
              <a:t>Protection de rondelle</a:t>
            </a:r>
          </a:p>
        </p:txBody>
      </p:sp>
    </p:spTree>
    <p:extLst>
      <p:ext uri="{BB962C8B-B14F-4D97-AF65-F5344CB8AC3E}">
        <p14:creationId xmlns:p14="http://schemas.microsoft.com/office/powerpoint/2010/main" xmlns="" val="39271423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Les tactiques collectives</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buNone/>
            </a:pPr>
            <a:endParaRPr lang="fr-CA" sz="2000" dirty="0" smtClean="0">
              <a:hlinkClick r:id="rId2"/>
            </a:endParaRPr>
          </a:p>
          <a:p>
            <a:pPr marL="0" indent="0" algn="ctr">
              <a:buNone/>
            </a:pPr>
            <a:r>
              <a:rPr lang="fr-CA" sz="2200" b="1" dirty="0" smtClean="0"/>
              <a:t>Les tactiques collectives sont disponibles à l’adresse suivante : </a:t>
            </a:r>
            <a:endParaRPr lang="fr-CA" sz="2200" b="1" dirty="0">
              <a:hlinkClick r:id="rId2"/>
            </a:endParaRPr>
          </a:p>
          <a:p>
            <a:pPr marL="0" indent="0">
              <a:buNone/>
            </a:pPr>
            <a:endParaRPr lang="fr-CA" sz="2000" dirty="0">
              <a:hlinkClick r:id="rId2"/>
            </a:endParaRPr>
          </a:p>
          <a:p>
            <a:pPr marL="0" indent="0" algn="ctr">
              <a:buNone/>
            </a:pPr>
            <a:r>
              <a:rPr lang="fr-CA" b="1" dirty="0" smtClean="0">
                <a:hlinkClick r:id="rId2"/>
              </a:rPr>
              <a:t>http://mahg.hockey.qc.ca/fr/</a:t>
            </a:r>
            <a:endParaRPr lang="fr-CA" b="1" dirty="0"/>
          </a:p>
          <a:p>
            <a:pPr marL="0" indent="0" algn="ctr">
              <a:buNone/>
            </a:pPr>
            <a:endParaRPr lang="fr-CA" b="1" dirty="0"/>
          </a:p>
          <a:p>
            <a:pPr marL="0" indent="0" algn="ctr">
              <a:buNone/>
            </a:pPr>
            <a:r>
              <a:rPr lang="fr-CA" sz="2800" b="1" dirty="0" smtClean="0"/>
              <a:t>Nous allons visionner ensemble la tactique suivante :</a:t>
            </a:r>
            <a:r>
              <a:rPr lang="fr-CA" sz="2400" b="1" u="sng" dirty="0" smtClean="0"/>
              <a:t> </a:t>
            </a:r>
          </a:p>
          <a:p>
            <a:pPr marL="0" indent="0" algn="ctr">
              <a:buNone/>
            </a:pPr>
            <a:endParaRPr lang="fr-CA" sz="2400" dirty="0" smtClean="0"/>
          </a:p>
          <a:p>
            <a:pPr marL="0" indent="0" algn="ctr">
              <a:buNone/>
            </a:pPr>
            <a:r>
              <a:rPr lang="fr-CA" sz="2400" dirty="0" smtClean="0"/>
              <a:t>Chasseur</a:t>
            </a:r>
          </a:p>
        </p:txBody>
      </p:sp>
    </p:spTree>
    <p:extLst>
      <p:ext uri="{BB962C8B-B14F-4D97-AF65-F5344CB8AC3E}">
        <p14:creationId xmlns:p14="http://schemas.microsoft.com/office/powerpoint/2010/main" xmlns="" val="396996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2400" b="1" dirty="0" smtClean="0"/>
          </a:p>
          <a:p>
            <a:pPr marL="0" indent="0" algn="ctr">
              <a:buNone/>
            </a:pPr>
            <a:endParaRPr lang="fr-CA" sz="2400" b="1" dirty="0"/>
          </a:p>
          <a:p>
            <a:pPr marL="0" indent="0" algn="ctr">
              <a:buNone/>
            </a:pPr>
            <a:r>
              <a:rPr lang="fr-CA" sz="4800" b="1" dirty="0" smtClean="0"/>
              <a:t>BÂTIR LA SAISON</a:t>
            </a:r>
          </a:p>
        </p:txBody>
      </p:sp>
    </p:spTree>
    <p:extLst>
      <p:ext uri="{BB962C8B-B14F-4D97-AF65-F5344CB8AC3E}">
        <p14:creationId xmlns:p14="http://schemas.microsoft.com/office/powerpoint/2010/main" xmlns="" val="375094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a:p>
          <a:p>
            <a:pPr marL="0" indent="0" algn="ctr">
              <a:buNone/>
            </a:pPr>
            <a:r>
              <a:rPr lang="fr-CA" sz="4800" b="1" dirty="0" smtClean="0"/>
              <a:t>INTRODUCTION AU PROGRAMME</a:t>
            </a:r>
            <a:endParaRPr lang="fr-CA" sz="4800" b="1" dirty="0"/>
          </a:p>
        </p:txBody>
      </p:sp>
    </p:spTree>
    <p:extLst>
      <p:ext uri="{BB962C8B-B14F-4D97-AF65-F5344CB8AC3E}">
        <p14:creationId xmlns:p14="http://schemas.microsoft.com/office/powerpoint/2010/main" xmlns="" val="852256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Bâtir la saison</a:t>
            </a:r>
            <a:endParaRPr lang="fr-CA" dirty="0"/>
          </a:p>
        </p:txBody>
      </p:sp>
      <p:sp>
        <p:nvSpPr>
          <p:cNvPr id="4" name="Rectangle 3"/>
          <p:cNvSpPr txBox="1">
            <a:spLocks noGrp="1" noChangeArrowheads="1"/>
          </p:cNvSpPr>
          <p:nvPr>
            <p:ph idx="1"/>
          </p:nvPr>
        </p:nvSpPr>
        <p:spPr>
          <a:xfrm>
            <a:off x="457200" y="1676400"/>
            <a:ext cx="8229600" cy="4953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effectLst>
                  <a:outerShdw blurRad="38100" dist="38100" dir="2700000" algn="tl">
                    <a:srgbClr val="000000">
                      <a:alpha val="43137"/>
                    </a:srgbClr>
                  </a:outerShdw>
                </a:effectLst>
                <a:latin typeface="Agency FB"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effectLst>
                  <a:outerShdw blurRad="38100" dist="38100" dir="2700000" algn="tl">
                    <a:srgbClr val="000000">
                      <a:alpha val="43137"/>
                    </a:srgbClr>
                  </a:outerShdw>
                </a:effectLst>
                <a:latin typeface="Agency FB"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effectLst>
                  <a:outerShdw blurRad="38100" dist="38100" dir="2700000" algn="tl">
                    <a:srgbClr val="000000">
                      <a:alpha val="43137"/>
                    </a:srgbClr>
                  </a:outerShdw>
                </a:effectLst>
                <a:latin typeface="Agency FB"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effectLst>
                  <a:outerShdw blurRad="38100" dist="38100" dir="2700000" algn="tl">
                    <a:srgbClr val="000000">
                      <a:alpha val="43137"/>
                    </a:srgbClr>
                  </a:outerShdw>
                </a:effectLst>
                <a:latin typeface="Agency FB"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effectLst>
                  <a:outerShdw blurRad="38100" dist="38100" dir="2700000" algn="tl">
                    <a:srgbClr val="000000">
                      <a:alpha val="43137"/>
                    </a:srgbClr>
                  </a:outerShdw>
                </a:effectLst>
                <a:latin typeface="Agency FB"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fr-CA" altLang="fr-FR" sz="2400" dirty="0" smtClean="0">
                <a:latin typeface="+mn-lt"/>
              </a:rPr>
              <a:t>Connaître les forces et les faiblesses de nos joueurs.</a:t>
            </a:r>
          </a:p>
          <a:p>
            <a:pPr>
              <a:buFont typeface="Wingdings" panose="05000000000000000000" pitchFamily="2" charset="2"/>
              <a:buChar char="§"/>
            </a:pPr>
            <a:r>
              <a:rPr lang="fr-CA" altLang="fr-FR" sz="2400" dirty="0" smtClean="0">
                <a:latin typeface="+mn-lt"/>
              </a:rPr>
              <a:t>Bâtir une planification annuelle</a:t>
            </a:r>
          </a:p>
          <a:p>
            <a:pPr>
              <a:buFont typeface="Wingdings" panose="05000000000000000000" pitchFamily="2" charset="2"/>
              <a:buChar char="§"/>
            </a:pPr>
            <a:r>
              <a:rPr lang="fr-CA" altLang="fr-FR" sz="2400" dirty="0" smtClean="0">
                <a:latin typeface="+mn-lt"/>
              </a:rPr>
              <a:t>Définir les rôles des entraîneurs (Pratiques et parties)</a:t>
            </a:r>
          </a:p>
          <a:p>
            <a:pPr>
              <a:buFont typeface="Wingdings" panose="05000000000000000000" pitchFamily="2" charset="2"/>
              <a:buChar char="§"/>
            </a:pPr>
            <a:r>
              <a:rPr lang="fr-CA" altLang="fr-FR" sz="2400" dirty="0" smtClean="0">
                <a:latin typeface="+mn-lt"/>
              </a:rPr>
              <a:t>Planifier une rencontre avec les parents</a:t>
            </a:r>
          </a:p>
          <a:p>
            <a:pPr marL="0" indent="0">
              <a:buNone/>
            </a:pPr>
            <a:r>
              <a:rPr lang="fr-CA" altLang="fr-FR" sz="2400" dirty="0">
                <a:latin typeface="+mn-lt"/>
              </a:rPr>
              <a:t>	</a:t>
            </a:r>
            <a:r>
              <a:rPr lang="fr-CA" altLang="fr-FR" sz="2000" dirty="0" smtClean="0">
                <a:latin typeface="+mn-lt"/>
              </a:rPr>
              <a:t>Présentation des règles, votre philosophie, votre expérience, vos 	attentes, etc.</a:t>
            </a:r>
          </a:p>
          <a:p>
            <a:pPr>
              <a:buFont typeface="Wingdings" panose="05000000000000000000" pitchFamily="2" charset="2"/>
              <a:buChar char="§"/>
            </a:pPr>
            <a:r>
              <a:rPr lang="fr-CA" altLang="fr-FR" sz="2400" dirty="0" smtClean="0">
                <a:latin typeface="+mn-lt"/>
              </a:rPr>
              <a:t>Planifier une rencontre avec les joueurs (Collective)</a:t>
            </a:r>
          </a:p>
          <a:p>
            <a:pPr marL="457200" lvl="1" indent="0">
              <a:buNone/>
            </a:pPr>
            <a:r>
              <a:rPr lang="fr-CA" altLang="fr-FR" sz="2000" dirty="0">
                <a:latin typeface="+mn-lt"/>
              </a:rPr>
              <a:t>	</a:t>
            </a:r>
            <a:r>
              <a:rPr lang="fr-CA" altLang="fr-FR" sz="2000" dirty="0" smtClean="0">
                <a:latin typeface="+mn-lt"/>
              </a:rPr>
              <a:t>Présentation des règles, votre philosophie, votre expérience, vos 	attentes, vos objectifs d’équipe, etc.  </a:t>
            </a:r>
          </a:p>
          <a:p>
            <a:pPr>
              <a:buFont typeface="Wingdings" panose="05000000000000000000" pitchFamily="2" charset="2"/>
              <a:buChar char="§"/>
            </a:pPr>
            <a:r>
              <a:rPr lang="fr-CA" altLang="fr-FR" sz="2400" dirty="0" smtClean="0">
                <a:latin typeface="+mn-lt"/>
              </a:rPr>
              <a:t>Planifier une rencontre avec les joueurs (Individuelle)</a:t>
            </a:r>
          </a:p>
          <a:p>
            <a:pPr marL="0" indent="0">
              <a:buNone/>
            </a:pPr>
            <a:r>
              <a:rPr lang="fr-CA" altLang="fr-FR" sz="2400" dirty="0">
                <a:latin typeface="+mn-lt"/>
              </a:rPr>
              <a:t>	</a:t>
            </a:r>
            <a:r>
              <a:rPr lang="fr-CA" altLang="fr-FR" sz="1800" dirty="0" smtClean="0">
                <a:latin typeface="+mn-lt"/>
              </a:rPr>
              <a:t>Présentation de vos attentes, ce sur quoi il doit travailler pour s’améliorer. </a:t>
            </a:r>
          </a:p>
          <a:p>
            <a:pPr marL="0" indent="0">
              <a:buNone/>
            </a:pPr>
            <a:r>
              <a:rPr lang="fr-CA" altLang="fr-FR" sz="1800" dirty="0" smtClean="0">
                <a:latin typeface="+mn-lt"/>
              </a:rPr>
              <a:t>	Présentation des attentes du joueurs, objectifs de saison, etc.  </a:t>
            </a:r>
            <a:endParaRPr lang="fr-CA" altLang="fr-FR" sz="2400" dirty="0" smtClean="0">
              <a:latin typeface="+mn-lt"/>
            </a:endParaRPr>
          </a:p>
        </p:txBody>
      </p:sp>
      <p:sp>
        <p:nvSpPr>
          <p:cNvPr id="6" name="Espace réservé du contenu 2"/>
          <p:cNvSpPr txBox="1">
            <a:spLocks/>
          </p:cNvSpPr>
          <p:nvPr/>
        </p:nvSpPr>
        <p:spPr>
          <a:xfrm>
            <a:off x="426720" y="1242219"/>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CA" sz="2800" b="1" dirty="0" smtClean="0"/>
              <a:t>LES ÉTAPES</a:t>
            </a:r>
            <a:endParaRPr lang="fr-CA" sz="2800" b="1" dirty="0"/>
          </a:p>
        </p:txBody>
      </p:sp>
    </p:spTree>
    <p:extLst>
      <p:ext uri="{BB962C8B-B14F-4D97-AF65-F5344CB8AC3E}">
        <p14:creationId xmlns:p14="http://schemas.microsoft.com/office/powerpoint/2010/main" xmlns="" val="2875041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Bâtir la saison</a:t>
            </a:r>
            <a:endParaRPr lang="fr-CA" dirty="0"/>
          </a:p>
        </p:txBody>
      </p:sp>
      <p:sp>
        <p:nvSpPr>
          <p:cNvPr id="4" name="Rectangle 3"/>
          <p:cNvSpPr txBox="1">
            <a:spLocks noGrp="1" noChangeArrowheads="1"/>
          </p:cNvSpPr>
          <p:nvPr>
            <p:ph idx="1"/>
          </p:nvPr>
        </p:nvSpPr>
        <p:spPr>
          <a:xfrm>
            <a:off x="0" y="1851818"/>
            <a:ext cx="9144000" cy="47775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effectLst>
                  <a:outerShdw blurRad="38100" dist="38100" dir="2700000" algn="tl">
                    <a:srgbClr val="000000">
                      <a:alpha val="43137"/>
                    </a:srgbClr>
                  </a:outerShdw>
                </a:effectLst>
                <a:latin typeface="Agency FB"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effectLst>
                  <a:outerShdw blurRad="38100" dist="38100" dir="2700000" algn="tl">
                    <a:srgbClr val="000000">
                      <a:alpha val="43137"/>
                    </a:srgbClr>
                  </a:outerShdw>
                </a:effectLst>
                <a:latin typeface="Agency FB"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effectLst>
                  <a:outerShdw blurRad="38100" dist="38100" dir="2700000" algn="tl">
                    <a:srgbClr val="000000">
                      <a:alpha val="43137"/>
                    </a:srgbClr>
                  </a:outerShdw>
                </a:effectLst>
                <a:latin typeface="Agency FB"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effectLst>
                  <a:outerShdw blurRad="38100" dist="38100" dir="2700000" algn="tl">
                    <a:srgbClr val="000000">
                      <a:alpha val="43137"/>
                    </a:srgbClr>
                  </a:outerShdw>
                </a:effectLst>
                <a:latin typeface="Agency FB"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effectLst>
                  <a:outerShdw blurRad="38100" dist="38100" dir="2700000" algn="tl">
                    <a:srgbClr val="000000">
                      <a:alpha val="43137"/>
                    </a:srgbClr>
                  </a:outerShdw>
                </a:effectLst>
                <a:latin typeface="Agency FB"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fr-CA" sz="2800" dirty="0" smtClean="0">
              <a:latin typeface="+mn-lt"/>
            </a:endParaRPr>
          </a:p>
          <a:p>
            <a:pPr marL="0" indent="0" algn="ctr">
              <a:buNone/>
            </a:pPr>
            <a:r>
              <a:rPr lang="fr-CA" sz="2800" dirty="0" smtClean="0">
                <a:latin typeface="+mn-lt"/>
              </a:rPr>
              <a:t>La </a:t>
            </a:r>
            <a:r>
              <a:rPr lang="fr-CA" sz="2800" dirty="0">
                <a:latin typeface="+mn-lt"/>
              </a:rPr>
              <a:t>VICTOIRE est le seul élément </a:t>
            </a:r>
          </a:p>
          <a:p>
            <a:pPr marL="0" indent="0" algn="ctr">
              <a:buNone/>
            </a:pPr>
            <a:r>
              <a:rPr lang="fr-CA" sz="2800" dirty="0">
                <a:latin typeface="+mn-lt"/>
              </a:rPr>
              <a:t>qui n’est pas sous votre contrôle. </a:t>
            </a:r>
          </a:p>
          <a:p>
            <a:pPr marL="0" indent="0" algn="ctr">
              <a:buNone/>
            </a:pPr>
            <a:endParaRPr lang="fr-CA" sz="2800" dirty="0">
              <a:latin typeface="+mn-lt"/>
            </a:endParaRPr>
          </a:p>
          <a:p>
            <a:pPr marL="0" indent="0" algn="ctr">
              <a:buNone/>
            </a:pPr>
            <a:r>
              <a:rPr lang="fr-CA" sz="2800" dirty="0">
                <a:latin typeface="+mn-lt"/>
              </a:rPr>
              <a:t>Concentrez-vous sur les éléments que vous pouvez contrôler et laissez la victoire être un résultat. </a:t>
            </a:r>
          </a:p>
          <a:p>
            <a:pPr>
              <a:buFont typeface="Wingdings" panose="05000000000000000000" pitchFamily="2" charset="2"/>
              <a:buChar char="§"/>
            </a:pPr>
            <a:endParaRPr lang="fr-CA" altLang="fr-FR" sz="2400" dirty="0" smtClean="0">
              <a:latin typeface="+mn-lt"/>
            </a:endParaRPr>
          </a:p>
        </p:txBody>
      </p:sp>
      <p:sp>
        <p:nvSpPr>
          <p:cNvPr id="6" name="Espace réservé du contenu 2"/>
          <p:cNvSpPr txBox="1">
            <a:spLocks/>
          </p:cNvSpPr>
          <p:nvPr/>
        </p:nvSpPr>
        <p:spPr>
          <a:xfrm>
            <a:off x="152400" y="1547018"/>
            <a:ext cx="8991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CA" sz="2800" b="1" dirty="0" smtClean="0"/>
              <a:t>Philosophie</a:t>
            </a:r>
            <a:endParaRPr lang="fr-CA" sz="2800" b="1" dirty="0"/>
          </a:p>
        </p:txBody>
      </p:sp>
    </p:spTree>
    <p:extLst>
      <p:ext uri="{BB962C8B-B14F-4D97-AF65-F5344CB8AC3E}">
        <p14:creationId xmlns:p14="http://schemas.microsoft.com/office/powerpoint/2010/main" xmlns="" val="1146555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Bâtir la saison</a:t>
            </a:r>
            <a:endParaRPr lang="fr-CA" dirty="0"/>
          </a:p>
        </p:txBody>
      </p:sp>
      <p:sp>
        <p:nvSpPr>
          <p:cNvPr id="5" name="Espace réservé du contenu 4"/>
          <p:cNvSpPr>
            <a:spLocks noGrp="1"/>
          </p:cNvSpPr>
          <p:nvPr>
            <p:ph idx="1"/>
          </p:nvPr>
        </p:nvSpPr>
        <p:spPr>
          <a:xfrm>
            <a:off x="457200" y="3505200"/>
            <a:ext cx="8229600" cy="3124200"/>
          </a:xfrm>
        </p:spPr>
        <p:txBody>
          <a:bodyPr>
            <a:normAutofit/>
          </a:bodyPr>
          <a:lstStyle/>
          <a:p>
            <a:pPr>
              <a:buFont typeface="Wingdings" panose="05000000000000000000" pitchFamily="2" charset="2"/>
              <a:buChar char="§"/>
            </a:pPr>
            <a:r>
              <a:rPr lang="fr-CA" sz="2800" dirty="0" smtClean="0"/>
              <a:t>3 minutes</a:t>
            </a:r>
            <a:endParaRPr lang="fr-CA" sz="2800" b="1" dirty="0" smtClean="0"/>
          </a:p>
          <a:p>
            <a:pPr>
              <a:buFont typeface="Wingdings" panose="05000000000000000000" pitchFamily="2" charset="2"/>
              <a:buChar char="§"/>
            </a:pPr>
            <a:r>
              <a:rPr lang="fr-CA" sz="2800" b="1" dirty="0" smtClean="0"/>
              <a:t>Énumérez les mots qui devraient faire partie de la philosophie. (Ex : Plaisir, développement, respect). </a:t>
            </a:r>
          </a:p>
          <a:p>
            <a:pPr>
              <a:buFont typeface="Wingdings" panose="05000000000000000000" pitchFamily="2" charset="2"/>
              <a:buChar char="§"/>
            </a:pPr>
            <a:r>
              <a:rPr lang="fr-CA" sz="2800" dirty="0" smtClean="0"/>
              <a:t>Ceci représentera l’identité de votre équipe.</a:t>
            </a:r>
          </a:p>
          <a:p>
            <a:pPr>
              <a:buFont typeface="Wingdings" panose="05000000000000000000" pitchFamily="2" charset="2"/>
              <a:buChar char="§"/>
            </a:pPr>
            <a:endParaRPr lang="fr-CA" sz="2800" b="1" dirty="0" smtClean="0"/>
          </a:p>
        </p:txBody>
      </p:sp>
      <p:sp>
        <p:nvSpPr>
          <p:cNvPr id="6" name="AutoShape 24"/>
          <p:cNvSpPr txBox="1">
            <a:spLocks noChangeArrowheads="1"/>
          </p:cNvSpPr>
          <p:nvPr/>
        </p:nvSpPr>
        <p:spPr bwMode="auto">
          <a:xfrm>
            <a:off x="2469424" y="2229832"/>
            <a:ext cx="4357552" cy="578882"/>
          </a:xfrm>
          <a:prstGeom prst="roundRect">
            <a:avLst>
              <a:gd name="adj" fmla="val 16667"/>
            </a:avLst>
          </a:prstGeom>
          <a:solidFill>
            <a:schemeClr val="bg1">
              <a:lumMod val="75000"/>
            </a:schemeClr>
          </a:solidFill>
          <a:ln w="57150" cmpd="thickThin">
            <a:solidFill>
              <a:srgbClr val="003366"/>
            </a:solidFill>
            <a:round/>
            <a:headEnd/>
            <a:tailEnd/>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9pPr>
          </a:lstStyle>
          <a:p>
            <a:pPr algn="ctr">
              <a:spcBef>
                <a:spcPct val="50000"/>
              </a:spcBef>
              <a:buFontTx/>
              <a:buNone/>
            </a:pPr>
            <a:r>
              <a:rPr lang="fr-CA" altLang="fr-FR" sz="2800" b="1" dirty="0" smtClean="0">
                <a:solidFill>
                  <a:srgbClr val="003366"/>
                </a:solidFill>
                <a:latin typeface="Comic Sans MS" panose="030F0702030302020204" pitchFamily="66" charset="0"/>
              </a:rPr>
              <a:t>Petit exercice</a:t>
            </a:r>
          </a:p>
        </p:txBody>
      </p:sp>
      <p:sp>
        <p:nvSpPr>
          <p:cNvPr id="7" name="Espace réservé du contenu 2"/>
          <p:cNvSpPr txBox="1">
            <a:spLocks/>
          </p:cNvSpPr>
          <p:nvPr/>
        </p:nvSpPr>
        <p:spPr>
          <a:xfrm>
            <a:off x="152400" y="1547018"/>
            <a:ext cx="8991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CA" sz="2800" b="1" dirty="0" smtClean="0"/>
              <a:t>Philosophie</a:t>
            </a:r>
            <a:endParaRPr lang="fr-CA" sz="2800" b="1" dirty="0"/>
          </a:p>
        </p:txBody>
      </p:sp>
    </p:spTree>
    <p:extLst>
      <p:ext uri="{BB962C8B-B14F-4D97-AF65-F5344CB8AC3E}">
        <p14:creationId xmlns:p14="http://schemas.microsoft.com/office/powerpoint/2010/main" xmlns="" val="14897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Bâtir la saison</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smtClean="0"/>
              <a:t>Philosophie</a:t>
            </a:r>
            <a:endParaRPr lang="fr-CA" sz="2000" dirty="0"/>
          </a:p>
        </p:txBody>
      </p:sp>
      <p:sp>
        <p:nvSpPr>
          <p:cNvPr id="2" name="Rectangle 1"/>
          <p:cNvSpPr/>
          <p:nvPr/>
        </p:nvSpPr>
        <p:spPr>
          <a:xfrm>
            <a:off x="2063215" y="3200400"/>
            <a:ext cx="5017569" cy="1323439"/>
          </a:xfrm>
          <a:prstGeom prst="rect">
            <a:avLst/>
          </a:prstGeom>
          <a:noFill/>
        </p:spPr>
        <p:txBody>
          <a:bodyPr wrap="square" lIns="91440" tIns="45720" rIns="91440" bIns="45720">
            <a:spAutoFit/>
          </a:bodyPr>
          <a:lstStyle/>
          <a:p>
            <a:pPr algn="ctr"/>
            <a:r>
              <a:rPr lang="fr-F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3 minutes</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496812213"/>
      </p:ext>
    </p:extLst>
  </p:cSld>
  <p:clrMapOvr>
    <a:masterClrMapping/>
  </p:clrMapOvr>
  <mc:AlternateContent xmlns:mc="http://schemas.openxmlformats.org/markup-compatibility/2006">
    <mc:Choice xmlns:p14="http://schemas.microsoft.com/office/powerpoint/2010/main" xmlns="" Requires="p14">
      <p:transition spd="slow" p14:dur="2000" advClick="0" advTm="180000"/>
    </mc:Choice>
    <mc:Fallback>
      <p:transition spd="slow" advClick="0" advTm="180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Bâtir la saison</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r>
              <a:rPr lang="fr-CA" sz="2800" b="1" dirty="0" smtClean="0"/>
              <a:t>Philosophie</a:t>
            </a:r>
            <a:endParaRPr lang="fr-CA" sz="2800" b="1" dirty="0"/>
          </a:p>
          <a:p>
            <a:pPr marL="0" indent="0">
              <a:buNone/>
            </a:pPr>
            <a:endParaRPr lang="fr-CA" sz="2000" dirty="0"/>
          </a:p>
        </p:txBody>
      </p:sp>
      <p:sp>
        <p:nvSpPr>
          <p:cNvPr id="6" name="Rectangle 5"/>
          <p:cNvSpPr/>
          <p:nvPr/>
        </p:nvSpPr>
        <p:spPr>
          <a:xfrm>
            <a:off x="1260207" y="2722874"/>
            <a:ext cx="6623585"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TEMPS ÉCOULÉ</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p:cNvSpPr/>
          <p:nvPr/>
        </p:nvSpPr>
        <p:spPr>
          <a:xfrm>
            <a:off x="1905000" y="5036658"/>
            <a:ext cx="5638800" cy="830997"/>
          </a:xfrm>
          <a:prstGeom prst="rect">
            <a:avLst/>
          </a:prstGeom>
        </p:spPr>
        <p:txBody>
          <a:bodyPr wrap="square">
            <a:spAutoFit/>
          </a:bodyPr>
          <a:lstStyle/>
          <a:p>
            <a:pPr algn="ctr"/>
            <a:r>
              <a:rPr lang="fr-CA" sz="2400" b="1" dirty="0" smtClean="0">
                <a:solidFill>
                  <a:srgbClr val="002060"/>
                </a:solidFill>
              </a:rPr>
              <a:t>Veuillez partager vos idées avec </a:t>
            </a:r>
            <a:r>
              <a:rPr lang="fr-CA" sz="2400" b="1" dirty="0">
                <a:solidFill>
                  <a:srgbClr val="002060"/>
                </a:solidFill>
              </a:rPr>
              <a:t>les </a:t>
            </a:r>
            <a:r>
              <a:rPr lang="fr-CA" sz="2400" b="1" dirty="0" smtClean="0">
                <a:solidFill>
                  <a:srgbClr val="002060"/>
                </a:solidFill>
              </a:rPr>
              <a:t>autres afin de dresser une liste complète.   </a:t>
            </a:r>
            <a:endParaRPr lang="fr-CA" sz="2400" b="1" dirty="0">
              <a:solidFill>
                <a:srgbClr val="002060"/>
              </a:solidFill>
            </a:endParaRPr>
          </a:p>
        </p:txBody>
      </p:sp>
    </p:spTree>
    <p:extLst>
      <p:ext uri="{BB962C8B-B14F-4D97-AF65-F5344CB8AC3E}">
        <p14:creationId xmlns:p14="http://schemas.microsoft.com/office/powerpoint/2010/main" xmlns="" val="7534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Bâtir la saison</a:t>
            </a:r>
            <a:endParaRPr lang="fr-CA" dirty="0"/>
          </a:p>
        </p:txBody>
      </p:sp>
      <p:sp>
        <p:nvSpPr>
          <p:cNvPr id="4" name="Rectangle 3"/>
          <p:cNvSpPr txBox="1">
            <a:spLocks noGrp="1" noChangeArrowheads="1"/>
          </p:cNvSpPr>
          <p:nvPr>
            <p:ph idx="1"/>
          </p:nvPr>
        </p:nvSpPr>
        <p:spPr>
          <a:xfrm>
            <a:off x="0" y="1981200"/>
            <a:ext cx="9144000" cy="46481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effectLst>
                  <a:outerShdw blurRad="38100" dist="38100" dir="2700000" algn="tl">
                    <a:srgbClr val="000000">
                      <a:alpha val="43137"/>
                    </a:srgbClr>
                  </a:outerShdw>
                </a:effectLst>
                <a:latin typeface="Agency FB"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effectLst>
                  <a:outerShdw blurRad="38100" dist="38100" dir="2700000" algn="tl">
                    <a:srgbClr val="000000">
                      <a:alpha val="43137"/>
                    </a:srgbClr>
                  </a:outerShdw>
                </a:effectLst>
                <a:latin typeface="Agency FB"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effectLst>
                  <a:outerShdw blurRad="38100" dist="38100" dir="2700000" algn="tl">
                    <a:srgbClr val="000000">
                      <a:alpha val="43137"/>
                    </a:srgbClr>
                  </a:outerShdw>
                </a:effectLst>
                <a:latin typeface="Agency FB"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effectLst>
                  <a:outerShdw blurRad="38100" dist="38100" dir="2700000" algn="tl">
                    <a:srgbClr val="000000">
                      <a:alpha val="43137"/>
                    </a:srgbClr>
                  </a:outerShdw>
                </a:effectLst>
                <a:latin typeface="Agency FB"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effectLst>
                  <a:outerShdw blurRad="38100" dist="38100" dir="2700000" algn="tl">
                    <a:srgbClr val="000000">
                      <a:alpha val="43137"/>
                    </a:srgbClr>
                  </a:outerShdw>
                </a:effectLst>
                <a:latin typeface="Agency FB"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fr-CA" sz="2800" dirty="0" smtClean="0">
              <a:latin typeface="+mn-lt"/>
            </a:endParaRPr>
          </a:p>
          <a:p>
            <a:pPr marL="0" indent="0" algn="ctr">
              <a:buNone/>
            </a:pPr>
            <a:endParaRPr lang="fr-CA" altLang="fr-FR" sz="2400" dirty="0" smtClean="0">
              <a:latin typeface="+mn-lt"/>
            </a:endParaRPr>
          </a:p>
        </p:txBody>
      </p:sp>
      <p:sp>
        <p:nvSpPr>
          <p:cNvPr id="6" name="Espace réservé du contenu 2"/>
          <p:cNvSpPr txBox="1">
            <a:spLocks/>
          </p:cNvSpPr>
          <p:nvPr/>
        </p:nvSpPr>
        <p:spPr>
          <a:xfrm>
            <a:off x="152400" y="1391194"/>
            <a:ext cx="8991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CA" sz="2800" b="1" dirty="0" smtClean="0"/>
              <a:t>Idées philosophie</a:t>
            </a:r>
            <a:endParaRPr lang="fr-CA" sz="2800" b="1" dirty="0"/>
          </a:p>
        </p:txBody>
      </p:sp>
      <p:sp>
        <p:nvSpPr>
          <p:cNvPr id="5" name="Rectangle 3"/>
          <p:cNvSpPr txBox="1">
            <a:spLocks noChangeArrowheads="1"/>
          </p:cNvSpPr>
          <p:nvPr/>
        </p:nvSpPr>
        <p:spPr>
          <a:xfrm>
            <a:off x="457200" y="1981200"/>
            <a:ext cx="8229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effectLst>
                  <a:outerShdw blurRad="38100" dist="38100" dir="2700000" algn="tl">
                    <a:srgbClr val="000000">
                      <a:alpha val="43137"/>
                    </a:srgbClr>
                  </a:outerShdw>
                </a:effectLst>
                <a:latin typeface="Agency FB"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effectLst>
                  <a:outerShdw blurRad="38100" dist="38100" dir="2700000" algn="tl">
                    <a:srgbClr val="000000">
                      <a:alpha val="43137"/>
                    </a:srgbClr>
                  </a:outerShdw>
                </a:effectLst>
                <a:latin typeface="Agency FB"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effectLst>
                  <a:outerShdw blurRad="38100" dist="38100" dir="2700000" algn="tl">
                    <a:srgbClr val="000000">
                      <a:alpha val="43137"/>
                    </a:srgbClr>
                  </a:outerShdw>
                </a:effectLst>
                <a:latin typeface="Agency FB"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effectLst>
                  <a:outerShdw blurRad="38100" dist="38100" dir="2700000" algn="tl">
                    <a:srgbClr val="000000">
                      <a:alpha val="43137"/>
                    </a:srgbClr>
                  </a:outerShdw>
                </a:effectLst>
                <a:latin typeface="Agency FB"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effectLst>
                  <a:outerShdw blurRad="38100" dist="38100" dir="2700000" algn="tl">
                    <a:srgbClr val="000000">
                      <a:alpha val="43137"/>
                    </a:srgbClr>
                  </a:outerShdw>
                </a:effectLst>
                <a:latin typeface="Agency FB"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fr-CA" altLang="fr-FR" sz="2400" dirty="0" smtClean="0">
                <a:latin typeface="+mn-lt"/>
              </a:rPr>
              <a:t>Plaisir</a:t>
            </a:r>
          </a:p>
          <a:p>
            <a:pPr>
              <a:buFont typeface="Wingdings" panose="05000000000000000000" pitchFamily="2" charset="2"/>
              <a:buChar char="§"/>
            </a:pPr>
            <a:r>
              <a:rPr lang="fr-CA" altLang="fr-FR" sz="2400" dirty="0" smtClean="0">
                <a:latin typeface="+mn-lt"/>
              </a:rPr>
              <a:t>Développement</a:t>
            </a:r>
          </a:p>
          <a:p>
            <a:pPr>
              <a:buFont typeface="Wingdings" panose="05000000000000000000" pitchFamily="2" charset="2"/>
              <a:buChar char="§"/>
            </a:pPr>
            <a:r>
              <a:rPr lang="fr-CA" altLang="fr-FR" sz="2400" dirty="0" smtClean="0">
                <a:latin typeface="+mn-lt"/>
              </a:rPr>
              <a:t>Respect</a:t>
            </a:r>
          </a:p>
          <a:p>
            <a:pPr>
              <a:buFont typeface="Wingdings" panose="05000000000000000000" pitchFamily="2" charset="2"/>
              <a:buChar char="§"/>
            </a:pPr>
            <a:r>
              <a:rPr lang="fr-CA" altLang="fr-FR" sz="2400" dirty="0" smtClean="0">
                <a:latin typeface="+mn-lt"/>
              </a:rPr>
              <a:t>Intensité</a:t>
            </a:r>
          </a:p>
          <a:p>
            <a:pPr>
              <a:buFont typeface="Wingdings" panose="05000000000000000000" pitchFamily="2" charset="2"/>
              <a:buChar char="§"/>
            </a:pPr>
            <a:r>
              <a:rPr lang="fr-CA" altLang="fr-FR" sz="2400" dirty="0" smtClean="0">
                <a:latin typeface="+mn-lt"/>
              </a:rPr>
              <a:t>Constance</a:t>
            </a:r>
          </a:p>
          <a:p>
            <a:pPr>
              <a:buFont typeface="Wingdings" panose="05000000000000000000" pitchFamily="2" charset="2"/>
              <a:buChar char="§"/>
            </a:pPr>
            <a:r>
              <a:rPr lang="fr-CA" altLang="fr-FR" sz="2400" dirty="0" smtClean="0">
                <a:latin typeface="+mn-lt"/>
              </a:rPr>
              <a:t>Caractère</a:t>
            </a:r>
          </a:p>
          <a:p>
            <a:pPr>
              <a:buFont typeface="Wingdings" panose="05000000000000000000" pitchFamily="2" charset="2"/>
              <a:buChar char="§"/>
            </a:pPr>
            <a:r>
              <a:rPr lang="fr-CA" altLang="fr-FR" sz="2400" dirty="0" smtClean="0">
                <a:latin typeface="+mn-lt"/>
              </a:rPr>
              <a:t>Positif</a:t>
            </a:r>
          </a:p>
          <a:p>
            <a:pPr>
              <a:buFont typeface="Wingdings" panose="05000000000000000000" pitchFamily="2" charset="2"/>
              <a:buChar char="§"/>
            </a:pPr>
            <a:r>
              <a:rPr lang="fr-CA" altLang="fr-FR" sz="2400" dirty="0" smtClean="0">
                <a:latin typeface="+mn-lt"/>
              </a:rPr>
              <a:t>Jovial</a:t>
            </a:r>
          </a:p>
          <a:p>
            <a:pPr>
              <a:buFont typeface="Wingdings" panose="05000000000000000000" pitchFamily="2" charset="2"/>
              <a:buChar char="§"/>
            </a:pPr>
            <a:r>
              <a:rPr lang="fr-CA" altLang="fr-FR" sz="2400" dirty="0" smtClean="0">
                <a:latin typeface="+mn-lt"/>
              </a:rPr>
              <a:t>Dynamique</a:t>
            </a:r>
          </a:p>
          <a:p>
            <a:pPr>
              <a:buFont typeface="Wingdings" panose="05000000000000000000" pitchFamily="2" charset="2"/>
              <a:buChar char="§"/>
            </a:pPr>
            <a:r>
              <a:rPr lang="fr-CA" altLang="fr-FR" sz="2400" dirty="0" smtClean="0">
                <a:latin typeface="+mn-lt"/>
              </a:rPr>
              <a:t>Détermination</a:t>
            </a:r>
          </a:p>
          <a:p>
            <a:pPr>
              <a:buFont typeface="Wingdings" panose="05000000000000000000" pitchFamily="2" charset="2"/>
              <a:buChar char="§"/>
            </a:pPr>
            <a:endParaRPr lang="fr-CA" altLang="fr-FR" sz="2400" dirty="0" smtClean="0">
              <a:latin typeface="+mn-lt"/>
            </a:endParaRPr>
          </a:p>
          <a:p>
            <a:pPr>
              <a:buFont typeface="Wingdings" panose="05000000000000000000" pitchFamily="2" charset="2"/>
              <a:buChar char="§"/>
            </a:pPr>
            <a:endParaRPr lang="fr-CA" altLang="fr-FR" sz="2400" dirty="0" smtClean="0">
              <a:latin typeface="+mn-lt"/>
            </a:endParaRPr>
          </a:p>
          <a:p>
            <a:pPr>
              <a:buFont typeface="Wingdings" panose="05000000000000000000" pitchFamily="2" charset="2"/>
              <a:buChar char="§"/>
            </a:pPr>
            <a:endParaRPr lang="fr-CA" altLang="fr-FR" sz="2400" dirty="0" smtClean="0">
              <a:latin typeface="+mn-lt"/>
            </a:endParaRPr>
          </a:p>
        </p:txBody>
      </p:sp>
    </p:spTree>
    <p:extLst>
      <p:ext uri="{BB962C8B-B14F-4D97-AF65-F5344CB8AC3E}">
        <p14:creationId xmlns:p14="http://schemas.microsoft.com/office/powerpoint/2010/main" xmlns="" val="1449168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smtClean="0"/>
          </a:p>
          <a:p>
            <a:pPr marL="0" indent="0" algn="ctr">
              <a:buNone/>
            </a:pPr>
            <a:endParaRPr lang="fr-CA" sz="1600" b="1" dirty="0"/>
          </a:p>
          <a:p>
            <a:pPr marL="0" indent="0" algn="ctr">
              <a:buNone/>
            </a:pPr>
            <a:r>
              <a:rPr lang="fr-CA" sz="4800" b="1" dirty="0" smtClean="0"/>
              <a:t>PLANIFICATION ANNUELLE</a:t>
            </a:r>
            <a:endParaRPr lang="fr-CA" sz="4800" b="1" dirty="0"/>
          </a:p>
        </p:txBody>
      </p:sp>
    </p:spTree>
    <p:extLst>
      <p:ext uri="{BB962C8B-B14F-4D97-AF65-F5344CB8AC3E}">
        <p14:creationId xmlns:p14="http://schemas.microsoft.com/office/powerpoint/2010/main" xmlns="" val="2269244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Planification annuelle</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buNone/>
            </a:pPr>
            <a:endParaRPr lang="fr-CA" sz="2000" dirty="0" smtClean="0"/>
          </a:p>
          <a:p>
            <a:pPr>
              <a:buFont typeface="Wingdings" panose="05000000000000000000" pitchFamily="2" charset="2"/>
              <a:buChar char="§"/>
            </a:pPr>
            <a:r>
              <a:rPr lang="fr-CA" sz="2000" dirty="0" smtClean="0"/>
              <a:t>Permet de planifier les éléments pratiqués pendant la saison.</a:t>
            </a:r>
          </a:p>
          <a:p>
            <a:pPr>
              <a:buFont typeface="Wingdings" panose="05000000000000000000" pitchFamily="2" charset="2"/>
              <a:buChar char="§"/>
            </a:pPr>
            <a:endParaRPr lang="fr-CA" sz="2000" dirty="0" smtClean="0"/>
          </a:p>
          <a:p>
            <a:pPr>
              <a:buFont typeface="Wingdings" panose="05000000000000000000" pitchFamily="2" charset="2"/>
              <a:buChar char="§"/>
            </a:pPr>
            <a:r>
              <a:rPr lang="fr-CA" sz="2000" dirty="0" smtClean="0"/>
              <a:t>Permet de diviser le % de technique, tactique individuelle et tactique collective.</a:t>
            </a:r>
          </a:p>
          <a:p>
            <a:pPr>
              <a:buFont typeface="Wingdings" panose="05000000000000000000" pitchFamily="2" charset="2"/>
              <a:buChar char="§"/>
            </a:pPr>
            <a:endParaRPr lang="fr-CA" sz="2000" dirty="0" smtClean="0"/>
          </a:p>
          <a:p>
            <a:pPr>
              <a:buFont typeface="Wingdings" panose="05000000000000000000" pitchFamily="2" charset="2"/>
              <a:buChar char="§"/>
            </a:pPr>
            <a:r>
              <a:rPr lang="fr-CA" sz="2000" dirty="0" smtClean="0"/>
              <a:t>Permet de diviser la saison par tranche mensuelle.</a:t>
            </a:r>
          </a:p>
          <a:p>
            <a:pPr>
              <a:buFont typeface="Wingdings" panose="05000000000000000000" pitchFamily="2" charset="2"/>
              <a:buChar char="§"/>
            </a:pPr>
            <a:endParaRPr lang="fr-CA" sz="2000" dirty="0" smtClean="0"/>
          </a:p>
          <a:p>
            <a:pPr>
              <a:buFont typeface="Wingdings" panose="05000000000000000000" pitchFamily="2" charset="2"/>
              <a:buChar char="§"/>
            </a:pPr>
            <a:r>
              <a:rPr lang="fr-CA" sz="2000" dirty="0" smtClean="0"/>
              <a:t>Permet de s’assurer d’enseigner l’ensemble des éléments à voir au cours d’une saison (37 gestes techniques, tactiques individuelles &amp; collectives. </a:t>
            </a:r>
            <a:endParaRPr lang="fr-CA" sz="2000" dirty="0"/>
          </a:p>
        </p:txBody>
      </p:sp>
    </p:spTree>
    <p:extLst>
      <p:ext uri="{BB962C8B-B14F-4D97-AF65-F5344CB8AC3E}">
        <p14:creationId xmlns:p14="http://schemas.microsoft.com/office/powerpoint/2010/main" xmlns="" val="292406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Planification annuelle</a:t>
            </a:r>
            <a:endParaRPr lang="fr-CA"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4100545114"/>
              </p:ext>
            </p:extLst>
          </p:nvPr>
        </p:nvGraphicFramePr>
        <p:xfrm>
          <a:off x="1752600" y="1905000"/>
          <a:ext cx="7543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re 3"/>
          <p:cNvSpPr txBox="1">
            <a:spLocks/>
          </p:cNvSpPr>
          <p:nvPr/>
        </p:nvSpPr>
        <p:spPr>
          <a:xfrm>
            <a:off x="563880" y="3505200"/>
            <a:ext cx="23774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ATOME</a:t>
            </a:r>
            <a:endParaRPr lang="fr-CA" dirty="0"/>
          </a:p>
        </p:txBody>
      </p:sp>
    </p:spTree>
    <p:extLst>
      <p:ext uri="{BB962C8B-B14F-4D97-AF65-F5344CB8AC3E}">
        <p14:creationId xmlns:p14="http://schemas.microsoft.com/office/powerpoint/2010/main" xmlns="" val="732897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3345180" y="304800"/>
            <a:ext cx="23774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ATOME</a:t>
            </a:r>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xmlns="" val="3752368149"/>
              </p:ext>
            </p:extLst>
          </p:nvPr>
        </p:nvGraphicFramePr>
        <p:xfrm>
          <a:off x="838200" y="2286000"/>
          <a:ext cx="7391400" cy="3124201"/>
        </p:xfrm>
        <a:graphic>
          <a:graphicData uri="http://schemas.openxmlformats.org/drawingml/2006/table">
            <a:tbl>
              <a:tblPr firstRow="1" firstCol="1" bandRow="1">
                <a:tableStyleId>{5C22544A-7EE6-4342-B048-85BDC9FD1C3A}</a:tableStyleId>
              </a:tblPr>
              <a:tblGrid>
                <a:gridCol w="1375239">
                  <a:extLst>
                    <a:ext uri="{9D8B030D-6E8A-4147-A177-3AD203B41FA5}">
                      <a16:colId xmlns:a16="http://schemas.microsoft.com/office/drawing/2014/main" xmlns="" val="3835300780"/>
                    </a:ext>
                  </a:extLst>
                </a:gridCol>
                <a:gridCol w="922804">
                  <a:extLst>
                    <a:ext uri="{9D8B030D-6E8A-4147-A177-3AD203B41FA5}">
                      <a16:colId xmlns:a16="http://schemas.microsoft.com/office/drawing/2014/main" xmlns="" val="1067098880"/>
                    </a:ext>
                  </a:extLst>
                </a:gridCol>
                <a:gridCol w="1036117">
                  <a:extLst>
                    <a:ext uri="{9D8B030D-6E8A-4147-A177-3AD203B41FA5}">
                      <a16:colId xmlns:a16="http://schemas.microsoft.com/office/drawing/2014/main" xmlns="" val="2417873967"/>
                    </a:ext>
                  </a:extLst>
                </a:gridCol>
                <a:gridCol w="993726">
                  <a:extLst>
                    <a:ext uri="{9D8B030D-6E8A-4147-A177-3AD203B41FA5}">
                      <a16:colId xmlns:a16="http://schemas.microsoft.com/office/drawing/2014/main" xmlns="" val="440323019"/>
                    </a:ext>
                  </a:extLst>
                </a:gridCol>
                <a:gridCol w="983944">
                  <a:extLst>
                    <a:ext uri="{9D8B030D-6E8A-4147-A177-3AD203B41FA5}">
                      <a16:colId xmlns:a16="http://schemas.microsoft.com/office/drawing/2014/main" xmlns="" val="1166470491"/>
                    </a:ext>
                  </a:extLst>
                </a:gridCol>
                <a:gridCol w="1040192">
                  <a:extLst>
                    <a:ext uri="{9D8B030D-6E8A-4147-A177-3AD203B41FA5}">
                      <a16:colId xmlns:a16="http://schemas.microsoft.com/office/drawing/2014/main" xmlns="" val="1321547916"/>
                    </a:ext>
                  </a:extLst>
                </a:gridCol>
                <a:gridCol w="1039378">
                  <a:extLst>
                    <a:ext uri="{9D8B030D-6E8A-4147-A177-3AD203B41FA5}">
                      <a16:colId xmlns:a16="http://schemas.microsoft.com/office/drawing/2014/main" xmlns="" val="3368016643"/>
                    </a:ext>
                  </a:extLst>
                </a:gridCol>
              </a:tblGrid>
              <a:tr h="564553">
                <a:tc>
                  <a:txBody>
                    <a:bodyPr/>
                    <a:lstStyle/>
                    <a:p>
                      <a:pPr algn="ctr">
                        <a:lnSpc>
                          <a:spcPct val="107000"/>
                        </a:lnSpc>
                        <a:spcAft>
                          <a:spcPts val="0"/>
                        </a:spcAft>
                      </a:pPr>
                      <a:r>
                        <a:rPr lang="fr-CA"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smtClean="0">
                        <a:effectLst/>
                      </a:endParaRPr>
                    </a:p>
                    <a:p>
                      <a:pPr algn="ctr">
                        <a:lnSpc>
                          <a:spcPct val="107000"/>
                        </a:lnSpc>
                        <a:spcAft>
                          <a:spcPts val="0"/>
                        </a:spcAft>
                      </a:pPr>
                      <a:r>
                        <a:rPr lang="fr-CA" sz="1100" smtClean="0">
                          <a:effectLst/>
                        </a:rPr>
                        <a:t>OCTOBRE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NOVEMBRE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DÉCEMBRE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JANVIER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FÉVRIER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smtClean="0">
                        <a:effectLst/>
                      </a:endParaRPr>
                    </a:p>
                    <a:p>
                      <a:pPr algn="ctr">
                        <a:lnSpc>
                          <a:spcPct val="107000"/>
                        </a:lnSpc>
                        <a:spcAft>
                          <a:spcPts val="0"/>
                        </a:spcAft>
                      </a:pPr>
                      <a:r>
                        <a:rPr lang="fr-CA" sz="1100" smtClean="0">
                          <a:effectLst/>
                        </a:rPr>
                        <a:t>MARS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xmlns="" val="2177893565"/>
                  </a:ext>
                </a:extLst>
              </a:tr>
              <a:tr h="853216">
                <a:tc>
                  <a:txBody>
                    <a:bodyPr/>
                    <a:lstStyle/>
                    <a:p>
                      <a:pPr algn="ctr">
                        <a:lnSpc>
                          <a:spcPct val="107000"/>
                        </a:lnSpc>
                        <a:spcAft>
                          <a:spcPts val="0"/>
                        </a:spcAft>
                      </a:pPr>
                      <a:r>
                        <a:rPr lang="fr-CA" sz="1100" dirty="0">
                          <a:effectLst/>
                        </a:rPr>
                        <a:t>TECHNIQUE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a:solidFill>
                            <a:srgbClr val="002060"/>
                          </a:solidFill>
                          <a:effectLst/>
                        </a:rPr>
                        <a:t>75</a:t>
                      </a: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70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a:solidFill>
                            <a:srgbClr val="002060"/>
                          </a:solidFill>
                          <a:effectLst/>
                        </a:rPr>
                        <a:t>60</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a:solidFill>
                            <a:srgbClr val="002060"/>
                          </a:solidFill>
                          <a:effectLst/>
                        </a:rPr>
                        <a:t>60</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50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a:solidFill>
                            <a:srgbClr val="002060"/>
                          </a:solidFill>
                          <a:effectLst/>
                        </a:rPr>
                        <a:t>45</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9823704"/>
                  </a:ext>
                </a:extLst>
              </a:tr>
              <a:tr h="853216">
                <a:tc>
                  <a:txBody>
                    <a:bodyPr/>
                    <a:lstStyle/>
                    <a:p>
                      <a:pPr algn="ctr">
                        <a:lnSpc>
                          <a:spcPct val="107000"/>
                        </a:lnSpc>
                        <a:spcAft>
                          <a:spcPts val="0"/>
                        </a:spcAft>
                      </a:pPr>
                      <a:r>
                        <a:rPr lang="fr-CA" sz="1100" dirty="0">
                          <a:effectLst/>
                        </a:rPr>
                        <a:t>TACTIQUE INDIVIDUELLE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a:solidFill>
                            <a:srgbClr val="002060"/>
                          </a:solidFill>
                          <a:effectLst/>
                        </a:rPr>
                        <a:t> </a:t>
                      </a:r>
                    </a:p>
                    <a:p>
                      <a:pPr algn="ctr">
                        <a:lnSpc>
                          <a:spcPct val="107000"/>
                        </a:lnSpc>
                        <a:spcAft>
                          <a:spcPts val="0"/>
                        </a:spcAft>
                      </a:pPr>
                      <a:r>
                        <a:rPr lang="fr-CA" sz="1600" b="1">
                          <a:solidFill>
                            <a:srgbClr val="002060"/>
                          </a:solidFill>
                          <a:effectLst/>
                        </a:rPr>
                        <a:t>15</a:t>
                      </a:r>
                    </a:p>
                    <a:p>
                      <a:pPr algn="ctr">
                        <a:lnSpc>
                          <a:spcPct val="107000"/>
                        </a:lnSpc>
                        <a:spcAft>
                          <a:spcPts val="0"/>
                        </a:spcAft>
                      </a:pPr>
                      <a:r>
                        <a:rPr lang="fr-CA" sz="1600" b="1">
                          <a:solidFill>
                            <a:srgbClr val="002060"/>
                          </a:solidFill>
                          <a:effectLst/>
                        </a:rPr>
                        <a:t> </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20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25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25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a:solidFill>
                            <a:srgbClr val="002060"/>
                          </a:solidFill>
                          <a:effectLst/>
                        </a:rPr>
                        <a:t>35</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51257861"/>
                  </a:ext>
                </a:extLst>
              </a:tr>
              <a:tr h="853216">
                <a:tc>
                  <a:txBody>
                    <a:bodyPr/>
                    <a:lstStyle/>
                    <a:p>
                      <a:pPr algn="ctr">
                        <a:lnSpc>
                          <a:spcPct val="107000"/>
                        </a:lnSpc>
                        <a:spcAft>
                          <a:spcPts val="0"/>
                        </a:spcAft>
                      </a:pPr>
                      <a:r>
                        <a:rPr lang="fr-CA" sz="1100" dirty="0">
                          <a:effectLst/>
                        </a:rPr>
                        <a:t>TACTIQUE COLLECTIVE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a:solidFill>
                            <a:srgbClr val="002060"/>
                          </a:solidFill>
                          <a:effectLst/>
                        </a:rPr>
                        <a:t> </a:t>
                      </a:r>
                    </a:p>
                    <a:p>
                      <a:pPr algn="ctr">
                        <a:lnSpc>
                          <a:spcPct val="107000"/>
                        </a:lnSpc>
                        <a:spcAft>
                          <a:spcPts val="0"/>
                        </a:spcAft>
                      </a:pPr>
                      <a:r>
                        <a:rPr lang="fr-CA" sz="1600" b="1">
                          <a:solidFill>
                            <a:srgbClr val="002060"/>
                          </a:solidFill>
                          <a:effectLst/>
                        </a:rPr>
                        <a:t>10</a:t>
                      </a:r>
                    </a:p>
                    <a:p>
                      <a:pPr algn="ctr">
                        <a:lnSpc>
                          <a:spcPct val="107000"/>
                        </a:lnSpc>
                        <a:spcAft>
                          <a:spcPts val="0"/>
                        </a:spcAft>
                      </a:pPr>
                      <a:r>
                        <a:rPr lang="fr-CA" sz="1600" b="1">
                          <a:solidFill>
                            <a:srgbClr val="002060"/>
                          </a:solidFill>
                          <a:effectLst/>
                        </a:rPr>
                        <a:t> </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a:solidFill>
                            <a:srgbClr val="002060"/>
                          </a:solidFill>
                          <a:effectLst/>
                        </a:rPr>
                        <a:t>10</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a:solidFill>
                            <a:srgbClr val="002060"/>
                          </a:solidFill>
                          <a:effectLst/>
                        </a:rPr>
                        <a:t>15</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a:solidFill>
                            <a:srgbClr val="002060"/>
                          </a:solidFill>
                          <a:effectLst/>
                        </a:rPr>
                        <a:t>15</a:t>
                      </a:r>
                      <a:endParaRPr lang="fr-CA" sz="16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20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20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02673856"/>
                  </a:ext>
                </a:extLst>
              </a:tr>
            </a:tbl>
          </a:graphicData>
        </a:graphic>
      </p:graphicFrame>
    </p:spTree>
    <p:extLst>
      <p:ext uri="{BB962C8B-B14F-4D97-AF65-F5344CB8AC3E}">
        <p14:creationId xmlns:p14="http://schemas.microsoft.com/office/powerpoint/2010/main" xmlns="" val="651206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Introduction au programme</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a:buFont typeface="Wingdings" panose="05000000000000000000" pitchFamily="2" charset="2"/>
              <a:buChar char="§"/>
            </a:pPr>
            <a:endParaRPr lang="fr-CA" sz="2800" dirty="0" smtClean="0"/>
          </a:p>
          <a:p>
            <a:pPr marL="0" indent="0">
              <a:buNone/>
            </a:pPr>
            <a:endParaRPr lang="fr-CA" sz="2800" dirty="0" smtClean="0"/>
          </a:p>
          <a:p>
            <a:pPr>
              <a:buFont typeface="Wingdings" panose="05000000000000000000" pitchFamily="2" charset="2"/>
              <a:buChar char="§"/>
            </a:pPr>
            <a:r>
              <a:rPr lang="fr-CA" sz="2800" dirty="0" smtClean="0"/>
              <a:t>Respect et sport</a:t>
            </a:r>
          </a:p>
          <a:p>
            <a:pPr>
              <a:buFont typeface="Wingdings" panose="05000000000000000000" pitchFamily="2" charset="2"/>
              <a:buChar char="§"/>
            </a:pPr>
            <a:endParaRPr lang="fr-CA" sz="2800" dirty="0" smtClean="0"/>
          </a:p>
          <a:p>
            <a:pPr>
              <a:buFont typeface="Wingdings" panose="05000000000000000000" pitchFamily="2" charset="2"/>
              <a:buChar char="§"/>
            </a:pPr>
            <a:r>
              <a:rPr lang="fr-CA" sz="2800" dirty="0" smtClean="0"/>
              <a:t>Profils entraîneurs de Hockey Canada</a:t>
            </a:r>
          </a:p>
          <a:p>
            <a:pPr>
              <a:buFont typeface="Wingdings" panose="05000000000000000000" pitchFamily="2" charset="2"/>
              <a:buChar char="§"/>
            </a:pPr>
            <a:endParaRPr lang="fr-CA" sz="2800" dirty="0" smtClean="0"/>
          </a:p>
          <a:p>
            <a:pPr>
              <a:buFont typeface="Wingdings" panose="05000000000000000000" pitchFamily="2" charset="2"/>
              <a:buChar char="§"/>
            </a:pPr>
            <a:r>
              <a:rPr lang="fr-CA" sz="2800" dirty="0" smtClean="0"/>
              <a:t>Différentes formations (Tableau)</a:t>
            </a:r>
          </a:p>
          <a:p>
            <a:pPr>
              <a:buFont typeface="Wingdings" panose="05000000000000000000" pitchFamily="2" charset="2"/>
              <a:buChar char="§"/>
            </a:pPr>
            <a:endParaRPr lang="fr-CA" sz="2000" dirty="0" smtClean="0"/>
          </a:p>
          <a:p>
            <a:pPr>
              <a:buFont typeface="Wingdings" panose="05000000000000000000" pitchFamily="2" charset="2"/>
              <a:buChar char="§"/>
            </a:pPr>
            <a:endParaRPr lang="fr-CA" sz="2000" dirty="0"/>
          </a:p>
        </p:txBody>
      </p:sp>
    </p:spTree>
    <p:extLst>
      <p:ext uri="{BB962C8B-B14F-4D97-AF65-F5344CB8AC3E}">
        <p14:creationId xmlns:p14="http://schemas.microsoft.com/office/powerpoint/2010/main" xmlns="" val="1002719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Planification annuelle</a:t>
            </a:r>
            <a:endParaRPr lang="fr-CA"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1508317132"/>
              </p:ext>
            </p:extLst>
          </p:nvPr>
        </p:nvGraphicFramePr>
        <p:xfrm>
          <a:off x="2133600" y="1866900"/>
          <a:ext cx="73152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re 3"/>
          <p:cNvSpPr txBox="1">
            <a:spLocks/>
          </p:cNvSpPr>
          <p:nvPr/>
        </p:nvSpPr>
        <p:spPr>
          <a:xfrm>
            <a:off x="762000" y="3505200"/>
            <a:ext cx="21488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PEE-WEE</a:t>
            </a:r>
            <a:endParaRPr lang="fr-CA" dirty="0"/>
          </a:p>
        </p:txBody>
      </p:sp>
    </p:spTree>
    <p:extLst>
      <p:ext uri="{BB962C8B-B14F-4D97-AF65-F5344CB8AC3E}">
        <p14:creationId xmlns:p14="http://schemas.microsoft.com/office/powerpoint/2010/main" xmlns="" val="848267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3345180" y="304800"/>
            <a:ext cx="23774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PEE-WEE</a:t>
            </a:r>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xmlns="" val="539729109"/>
              </p:ext>
            </p:extLst>
          </p:nvPr>
        </p:nvGraphicFramePr>
        <p:xfrm>
          <a:off x="838200" y="2286000"/>
          <a:ext cx="7391400" cy="3124201"/>
        </p:xfrm>
        <a:graphic>
          <a:graphicData uri="http://schemas.openxmlformats.org/drawingml/2006/table">
            <a:tbl>
              <a:tblPr firstRow="1" firstCol="1" bandRow="1">
                <a:tableStyleId>{5C22544A-7EE6-4342-B048-85BDC9FD1C3A}</a:tableStyleId>
              </a:tblPr>
              <a:tblGrid>
                <a:gridCol w="1375239">
                  <a:extLst>
                    <a:ext uri="{9D8B030D-6E8A-4147-A177-3AD203B41FA5}">
                      <a16:colId xmlns:a16="http://schemas.microsoft.com/office/drawing/2014/main" xmlns="" val="3835300780"/>
                    </a:ext>
                  </a:extLst>
                </a:gridCol>
                <a:gridCol w="922804">
                  <a:extLst>
                    <a:ext uri="{9D8B030D-6E8A-4147-A177-3AD203B41FA5}">
                      <a16:colId xmlns:a16="http://schemas.microsoft.com/office/drawing/2014/main" xmlns="" val="1067098880"/>
                    </a:ext>
                  </a:extLst>
                </a:gridCol>
                <a:gridCol w="1036117">
                  <a:extLst>
                    <a:ext uri="{9D8B030D-6E8A-4147-A177-3AD203B41FA5}">
                      <a16:colId xmlns:a16="http://schemas.microsoft.com/office/drawing/2014/main" xmlns="" val="2417873967"/>
                    </a:ext>
                  </a:extLst>
                </a:gridCol>
                <a:gridCol w="993726">
                  <a:extLst>
                    <a:ext uri="{9D8B030D-6E8A-4147-A177-3AD203B41FA5}">
                      <a16:colId xmlns:a16="http://schemas.microsoft.com/office/drawing/2014/main" xmlns="" val="440323019"/>
                    </a:ext>
                  </a:extLst>
                </a:gridCol>
                <a:gridCol w="983944">
                  <a:extLst>
                    <a:ext uri="{9D8B030D-6E8A-4147-A177-3AD203B41FA5}">
                      <a16:colId xmlns:a16="http://schemas.microsoft.com/office/drawing/2014/main" xmlns="" val="1166470491"/>
                    </a:ext>
                  </a:extLst>
                </a:gridCol>
                <a:gridCol w="1040192">
                  <a:extLst>
                    <a:ext uri="{9D8B030D-6E8A-4147-A177-3AD203B41FA5}">
                      <a16:colId xmlns:a16="http://schemas.microsoft.com/office/drawing/2014/main" xmlns="" val="1321547916"/>
                    </a:ext>
                  </a:extLst>
                </a:gridCol>
                <a:gridCol w="1039378">
                  <a:extLst>
                    <a:ext uri="{9D8B030D-6E8A-4147-A177-3AD203B41FA5}">
                      <a16:colId xmlns:a16="http://schemas.microsoft.com/office/drawing/2014/main" xmlns="" val="3368016643"/>
                    </a:ext>
                  </a:extLst>
                </a:gridCol>
              </a:tblGrid>
              <a:tr h="564553">
                <a:tc>
                  <a:txBody>
                    <a:bodyPr/>
                    <a:lstStyle/>
                    <a:p>
                      <a:pPr algn="ctr">
                        <a:lnSpc>
                          <a:spcPct val="107000"/>
                        </a:lnSpc>
                        <a:spcAft>
                          <a:spcPts val="0"/>
                        </a:spcAft>
                      </a:pPr>
                      <a:r>
                        <a:rPr lang="fr-CA"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smtClean="0">
                        <a:effectLst/>
                      </a:endParaRPr>
                    </a:p>
                    <a:p>
                      <a:pPr algn="ctr">
                        <a:lnSpc>
                          <a:spcPct val="107000"/>
                        </a:lnSpc>
                        <a:spcAft>
                          <a:spcPts val="0"/>
                        </a:spcAft>
                      </a:pPr>
                      <a:r>
                        <a:rPr lang="fr-CA" sz="1100" smtClean="0">
                          <a:effectLst/>
                        </a:rPr>
                        <a:t>OCTOBRE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NOVEMBRE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DÉCEMBRE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JANVIER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FÉVRIER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smtClean="0">
                        <a:effectLst/>
                      </a:endParaRPr>
                    </a:p>
                    <a:p>
                      <a:pPr algn="ctr">
                        <a:lnSpc>
                          <a:spcPct val="107000"/>
                        </a:lnSpc>
                        <a:spcAft>
                          <a:spcPts val="0"/>
                        </a:spcAft>
                      </a:pPr>
                      <a:r>
                        <a:rPr lang="fr-CA" sz="1100" smtClean="0">
                          <a:effectLst/>
                        </a:rPr>
                        <a:t>MARS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xmlns="" val="2177893565"/>
                  </a:ext>
                </a:extLst>
              </a:tr>
              <a:tr h="853216">
                <a:tc>
                  <a:txBody>
                    <a:bodyPr/>
                    <a:lstStyle/>
                    <a:p>
                      <a:pPr algn="ctr">
                        <a:lnSpc>
                          <a:spcPct val="107000"/>
                        </a:lnSpc>
                        <a:spcAft>
                          <a:spcPts val="0"/>
                        </a:spcAft>
                      </a:pPr>
                      <a:r>
                        <a:rPr lang="fr-CA" sz="1100" dirty="0">
                          <a:effectLst/>
                        </a:rPr>
                        <a:t>TECHNIQUE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60</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55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9823704"/>
                  </a:ext>
                </a:extLst>
              </a:tr>
              <a:tr h="853216">
                <a:tc>
                  <a:txBody>
                    <a:bodyPr/>
                    <a:lstStyle/>
                    <a:p>
                      <a:pPr algn="ctr">
                        <a:lnSpc>
                          <a:spcPct val="107000"/>
                        </a:lnSpc>
                        <a:spcAft>
                          <a:spcPts val="0"/>
                        </a:spcAft>
                      </a:pPr>
                      <a:r>
                        <a:rPr lang="fr-CA" sz="1100" dirty="0">
                          <a:effectLst/>
                        </a:rPr>
                        <a:t>TACTIQUE INDIVIDUELLE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25</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a:solidFill>
                            <a:srgbClr val="002060"/>
                          </a:solidFill>
                          <a:effectLst/>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51257861"/>
                  </a:ext>
                </a:extLst>
              </a:tr>
              <a:tr h="853216">
                <a:tc>
                  <a:txBody>
                    <a:bodyPr/>
                    <a:lstStyle/>
                    <a:p>
                      <a:pPr algn="ctr">
                        <a:lnSpc>
                          <a:spcPct val="107000"/>
                        </a:lnSpc>
                        <a:spcAft>
                          <a:spcPts val="0"/>
                        </a:spcAft>
                      </a:pPr>
                      <a:r>
                        <a:rPr lang="fr-CA" sz="1100" dirty="0">
                          <a:effectLst/>
                        </a:rPr>
                        <a:t>TACTIQUE COLLECTIVE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15</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rPr>
                        <a:t>15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20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02673856"/>
                  </a:ext>
                </a:extLst>
              </a:tr>
            </a:tbl>
          </a:graphicData>
        </a:graphic>
      </p:graphicFrame>
    </p:spTree>
    <p:extLst>
      <p:ext uri="{BB962C8B-B14F-4D97-AF65-F5344CB8AC3E}">
        <p14:creationId xmlns:p14="http://schemas.microsoft.com/office/powerpoint/2010/main" xmlns="" val="1004075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Planification annuelle</a:t>
            </a:r>
            <a:endParaRPr lang="fr-CA"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1984361031"/>
              </p:ext>
            </p:extLst>
          </p:nvPr>
        </p:nvGraphicFramePr>
        <p:xfrm>
          <a:off x="1905000" y="2209800"/>
          <a:ext cx="6781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re 3"/>
          <p:cNvSpPr txBox="1">
            <a:spLocks/>
          </p:cNvSpPr>
          <p:nvPr/>
        </p:nvSpPr>
        <p:spPr>
          <a:xfrm>
            <a:off x="685800" y="3505200"/>
            <a:ext cx="20726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BANTAM</a:t>
            </a:r>
            <a:endParaRPr lang="fr-CA" dirty="0"/>
          </a:p>
        </p:txBody>
      </p:sp>
    </p:spTree>
    <p:extLst>
      <p:ext uri="{BB962C8B-B14F-4D97-AF65-F5344CB8AC3E}">
        <p14:creationId xmlns:p14="http://schemas.microsoft.com/office/powerpoint/2010/main" xmlns="" val="15308947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3345180" y="304800"/>
            <a:ext cx="23774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BANTAM</a:t>
            </a:r>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xmlns="" val="626429795"/>
              </p:ext>
            </p:extLst>
          </p:nvPr>
        </p:nvGraphicFramePr>
        <p:xfrm>
          <a:off x="838200" y="2286000"/>
          <a:ext cx="7391400" cy="3124201"/>
        </p:xfrm>
        <a:graphic>
          <a:graphicData uri="http://schemas.openxmlformats.org/drawingml/2006/table">
            <a:tbl>
              <a:tblPr firstRow="1" firstCol="1" bandRow="1">
                <a:tableStyleId>{5C22544A-7EE6-4342-B048-85BDC9FD1C3A}</a:tableStyleId>
              </a:tblPr>
              <a:tblGrid>
                <a:gridCol w="1375239">
                  <a:extLst>
                    <a:ext uri="{9D8B030D-6E8A-4147-A177-3AD203B41FA5}">
                      <a16:colId xmlns:a16="http://schemas.microsoft.com/office/drawing/2014/main" xmlns="" val="3835300780"/>
                    </a:ext>
                  </a:extLst>
                </a:gridCol>
                <a:gridCol w="922804">
                  <a:extLst>
                    <a:ext uri="{9D8B030D-6E8A-4147-A177-3AD203B41FA5}">
                      <a16:colId xmlns:a16="http://schemas.microsoft.com/office/drawing/2014/main" xmlns="" val="1067098880"/>
                    </a:ext>
                  </a:extLst>
                </a:gridCol>
                <a:gridCol w="1036117">
                  <a:extLst>
                    <a:ext uri="{9D8B030D-6E8A-4147-A177-3AD203B41FA5}">
                      <a16:colId xmlns:a16="http://schemas.microsoft.com/office/drawing/2014/main" xmlns="" val="2417873967"/>
                    </a:ext>
                  </a:extLst>
                </a:gridCol>
                <a:gridCol w="993726">
                  <a:extLst>
                    <a:ext uri="{9D8B030D-6E8A-4147-A177-3AD203B41FA5}">
                      <a16:colId xmlns:a16="http://schemas.microsoft.com/office/drawing/2014/main" xmlns="" val="440323019"/>
                    </a:ext>
                  </a:extLst>
                </a:gridCol>
                <a:gridCol w="983944">
                  <a:extLst>
                    <a:ext uri="{9D8B030D-6E8A-4147-A177-3AD203B41FA5}">
                      <a16:colId xmlns:a16="http://schemas.microsoft.com/office/drawing/2014/main" xmlns="" val="1166470491"/>
                    </a:ext>
                  </a:extLst>
                </a:gridCol>
                <a:gridCol w="1040192">
                  <a:extLst>
                    <a:ext uri="{9D8B030D-6E8A-4147-A177-3AD203B41FA5}">
                      <a16:colId xmlns:a16="http://schemas.microsoft.com/office/drawing/2014/main" xmlns="" val="1321547916"/>
                    </a:ext>
                  </a:extLst>
                </a:gridCol>
                <a:gridCol w="1039378">
                  <a:extLst>
                    <a:ext uri="{9D8B030D-6E8A-4147-A177-3AD203B41FA5}">
                      <a16:colId xmlns:a16="http://schemas.microsoft.com/office/drawing/2014/main" xmlns="" val="3368016643"/>
                    </a:ext>
                  </a:extLst>
                </a:gridCol>
              </a:tblGrid>
              <a:tr h="564553">
                <a:tc>
                  <a:txBody>
                    <a:bodyPr/>
                    <a:lstStyle/>
                    <a:p>
                      <a:pPr algn="ctr">
                        <a:lnSpc>
                          <a:spcPct val="107000"/>
                        </a:lnSpc>
                        <a:spcAft>
                          <a:spcPts val="0"/>
                        </a:spcAft>
                      </a:pPr>
                      <a:r>
                        <a:rPr lang="fr-CA"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smtClean="0">
                        <a:effectLst/>
                      </a:endParaRPr>
                    </a:p>
                    <a:p>
                      <a:pPr algn="ctr">
                        <a:lnSpc>
                          <a:spcPct val="107000"/>
                        </a:lnSpc>
                        <a:spcAft>
                          <a:spcPts val="0"/>
                        </a:spcAft>
                      </a:pPr>
                      <a:r>
                        <a:rPr lang="fr-CA" sz="1100" smtClean="0">
                          <a:effectLst/>
                        </a:rPr>
                        <a:t>OCTOBRE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NOVEMBRE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DÉCEMBRE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JANVIER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FÉVRIER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smtClean="0">
                        <a:effectLst/>
                      </a:endParaRPr>
                    </a:p>
                    <a:p>
                      <a:pPr algn="ctr">
                        <a:lnSpc>
                          <a:spcPct val="107000"/>
                        </a:lnSpc>
                        <a:spcAft>
                          <a:spcPts val="0"/>
                        </a:spcAft>
                      </a:pPr>
                      <a:r>
                        <a:rPr lang="fr-CA" sz="1100" smtClean="0">
                          <a:effectLst/>
                        </a:rPr>
                        <a:t>MARS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xmlns="" val="2177893565"/>
                  </a:ext>
                </a:extLst>
              </a:tr>
              <a:tr h="853216">
                <a:tc>
                  <a:txBody>
                    <a:bodyPr/>
                    <a:lstStyle/>
                    <a:p>
                      <a:pPr algn="ctr">
                        <a:lnSpc>
                          <a:spcPct val="107000"/>
                        </a:lnSpc>
                        <a:spcAft>
                          <a:spcPts val="0"/>
                        </a:spcAft>
                      </a:pPr>
                      <a:r>
                        <a:rPr lang="fr-CA" sz="1100" dirty="0">
                          <a:effectLst/>
                        </a:rPr>
                        <a:t>TECHNIQUE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45</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25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20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20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9823704"/>
                  </a:ext>
                </a:extLst>
              </a:tr>
              <a:tr h="853216">
                <a:tc>
                  <a:txBody>
                    <a:bodyPr/>
                    <a:lstStyle/>
                    <a:p>
                      <a:pPr algn="ctr">
                        <a:lnSpc>
                          <a:spcPct val="107000"/>
                        </a:lnSpc>
                        <a:spcAft>
                          <a:spcPts val="0"/>
                        </a:spcAft>
                      </a:pPr>
                      <a:r>
                        <a:rPr lang="fr-CA" sz="1100" dirty="0">
                          <a:effectLst/>
                        </a:rPr>
                        <a:t>TACTIQUE INDIVIDUELLE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30</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51257861"/>
                  </a:ext>
                </a:extLst>
              </a:tr>
              <a:tr h="853216">
                <a:tc>
                  <a:txBody>
                    <a:bodyPr/>
                    <a:lstStyle/>
                    <a:p>
                      <a:pPr algn="ctr">
                        <a:lnSpc>
                          <a:spcPct val="107000"/>
                        </a:lnSpc>
                        <a:spcAft>
                          <a:spcPts val="0"/>
                        </a:spcAft>
                      </a:pPr>
                      <a:r>
                        <a:rPr lang="fr-CA" sz="1100" dirty="0">
                          <a:effectLst/>
                        </a:rPr>
                        <a:t>TACTIQUE COLLECTIVE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25</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02673856"/>
                  </a:ext>
                </a:extLst>
              </a:tr>
            </a:tbl>
          </a:graphicData>
        </a:graphic>
      </p:graphicFrame>
    </p:spTree>
    <p:extLst>
      <p:ext uri="{BB962C8B-B14F-4D97-AF65-F5344CB8AC3E}">
        <p14:creationId xmlns:p14="http://schemas.microsoft.com/office/powerpoint/2010/main" xmlns="" val="1769568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Planification annuelle</a:t>
            </a:r>
            <a:endParaRPr lang="fr-CA"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1668574880"/>
              </p:ext>
            </p:extLst>
          </p:nvPr>
        </p:nvGraphicFramePr>
        <p:xfrm>
          <a:off x="2103120" y="1905000"/>
          <a:ext cx="7040880" cy="422116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re 3"/>
          <p:cNvSpPr txBox="1">
            <a:spLocks/>
          </p:cNvSpPr>
          <p:nvPr/>
        </p:nvSpPr>
        <p:spPr>
          <a:xfrm>
            <a:off x="373380" y="3352800"/>
            <a:ext cx="35204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MIDGET &amp; JUNIOR</a:t>
            </a:r>
            <a:endParaRPr lang="fr-CA" dirty="0"/>
          </a:p>
        </p:txBody>
      </p:sp>
    </p:spTree>
    <p:extLst>
      <p:ext uri="{BB962C8B-B14F-4D97-AF65-F5344CB8AC3E}">
        <p14:creationId xmlns:p14="http://schemas.microsoft.com/office/powerpoint/2010/main" xmlns="" val="2174901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3345180" y="304800"/>
            <a:ext cx="37414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MIDGET &amp; JUNIOR</a:t>
            </a:r>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xmlns="" val="214545782"/>
              </p:ext>
            </p:extLst>
          </p:nvPr>
        </p:nvGraphicFramePr>
        <p:xfrm>
          <a:off x="838200" y="2286000"/>
          <a:ext cx="7391400" cy="3124201"/>
        </p:xfrm>
        <a:graphic>
          <a:graphicData uri="http://schemas.openxmlformats.org/drawingml/2006/table">
            <a:tbl>
              <a:tblPr firstRow="1" firstCol="1" bandRow="1">
                <a:tableStyleId>{5C22544A-7EE6-4342-B048-85BDC9FD1C3A}</a:tableStyleId>
              </a:tblPr>
              <a:tblGrid>
                <a:gridCol w="1375239">
                  <a:extLst>
                    <a:ext uri="{9D8B030D-6E8A-4147-A177-3AD203B41FA5}">
                      <a16:colId xmlns:a16="http://schemas.microsoft.com/office/drawing/2014/main" xmlns="" val="3835300780"/>
                    </a:ext>
                  </a:extLst>
                </a:gridCol>
                <a:gridCol w="922804">
                  <a:extLst>
                    <a:ext uri="{9D8B030D-6E8A-4147-A177-3AD203B41FA5}">
                      <a16:colId xmlns:a16="http://schemas.microsoft.com/office/drawing/2014/main" xmlns="" val="1067098880"/>
                    </a:ext>
                  </a:extLst>
                </a:gridCol>
                <a:gridCol w="1036117">
                  <a:extLst>
                    <a:ext uri="{9D8B030D-6E8A-4147-A177-3AD203B41FA5}">
                      <a16:colId xmlns:a16="http://schemas.microsoft.com/office/drawing/2014/main" xmlns="" val="2417873967"/>
                    </a:ext>
                  </a:extLst>
                </a:gridCol>
                <a:gridCol w="993726">
                  <a:extLst>
                    <a:ext uri="{9D8B030D-6E8A-4147-A177-3AD203B41FA5}">
                      <a16:colId xmlns:a16="http://schemas.microsoft.com/office/drawing/2014/main" xmlns="" val="440323019"/>
                    </a:ext>
                  </a:extLst>
                </a:gridCol>
                <a:gridCol w="983944">
                  <a:extLst>
                    <a:ext uri="{9D8B030D-6E8A-4147-A177-3AD203B41FA5}">
                      <a16:colId xmlns:a16="http://schemas.microsoft.com/office/drawing/2014/main" xmlns="" val="1166470491"/>
                    </a:ext>
                  </a:extLst>
                </a:gridCol>
                <a:gridCol w="1040192">
                  <a:extLst>
                    <a:ext uri="{9D8B030D-6E8A-4147-A177-3AD203B41FA5}">
                      <a16:colId xmlns:a16="http://schemas.microsoft.com/office/drawing/2014/main" xmlns="" val="1321547916"/>
                    </a:ext>
                  </a:extLst>
                </a:gridCol>
                <a:gridCol w="1039378">
                  <a:extLst>
                    <a:ext uri="{9D8B030D-6E8A-4147-A177-3AD203B41FA5}">
                      <a16:colId xmlns:a16="http://schemas.microsoft.com/office/drawing/2014/main" xmlns="" val="3368016643"/>
                    </a:ext>
                  </a:extLst>
                </a:gridCol>
              </a:tblGrid>
              <a:tr h="564553">
                <a:tc>
                  <a:txBody>
                    <a:bodyPr/>
                    <a:lstStyle/>
                    <a:p>
                      <a:pPr algn="ctr">
                        <a:lnSpc>
                          <a:spcPct val="107000"/>
                        </a:lnSpc>
                        <a:spcAft>
                          <a:spcPts val="0"/>
                        </a:spcAft>
                      </a:pPr>
                      <a:r>
                        <a:rPr lang="fr-CA"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smtClean="0">
                        <a:effectLst/>
                      </a:endParaRPr>
                    </a:p>
                    <a:p>
                      <a:pPr algn="ctr">
                        <a:lnSpc>
                          <a:spcPct val="107000"/>
                        </a:lnSpc>
                        <a:spcAft>
                          <a:spcPts val="0"/>
                        </a:spcAft>
                      </a:pPr>
                      <a:r>
                        <a:rPr lang="fr-CA" sz="1100" smtClean="0">
                          <a:effectLst/>
                        </a:rPr>
                        <a:t>OCTOBRE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NOVEMBRE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DÉCEMBRE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JANVIER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dirty="0" smtClean="0">
                        <a:effectLst/>
                      </a:endParaRPr>
                    </a:p>
                    <a:p>
                      <a:pPr algn="ctr">
                        <a:lnSpc>
                          <a:spcPct val="107000"/>
                        </a:lnSpc>
                        <a:spcAft>
                          <a:spcPts val="0"/>
                        </a:spcAft>
                      </a:pPr>
                      <a:r>
                        <a:rPr lang="fr-CA" sz="1100" dirty="0" smtClean="0">
                          <a:effectLst/>
                        </a:rPr>
                        <a:t>FÉVRIER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endParaRPr lang="fr-CA" sz="1100" smtClean="0">
                        <a:effectLst/>
                      </a:endParaRPr>
                    </a:p>
                    <a:p>
                      <a:pPr algn="ctr">
                        <a:lnSpc>
                          <a:spcPct val="107000"/>
                        </a:lnSpc>
                        <a:spcAft>
                          <a:spcPts val="0"/>
                        </a:spcAft>
                      </a:pPr>
                      <a:r>
                        <a:rPr lang="fr-CA" sz="1100" smtClean="0">
                          <a:effectLst/>
                        </a:rPr>
                        <a:t>MARS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xmlns="" val="2177893565"/>
                  </a:ext>
                </a:extLst>
              </a:tr>
              <a:tr h="853216">
                <a:tc>
                  <a:txBody>
                    <a:bodyPr/>
                    <a:lstStyle/>
                    <a:p>
                      <a:pPr algn="ctr">
                        <a:lnSpc>
                          <a:spcPct val="107000"/>
                        </a:lnSpc>
                        <a:spcAft>
                          <a:spcPts val="0"/>
                        </a:spcAft>
                      </a:pPr>
                      <a:r>
                        <a:rPr lang="fr-CA" sz="1100" dirty="0">
                          <a:effectLst/>
                        </a:rPr>
                        <a:t>TECHNIQUE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25</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20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15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15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10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9823704"/>
                  </a:ext>
                </a:extLst>
              </a:tr>
              <a:tr h="853216">
                <a:tc>
                  <a:txBody>
                    <a:bodyPr/>
                    <a:lstStyle/>
                    <a:p>
                      <a:pPr algn="ctr">
                        <a:lnSpc>
                          <a:spcPct val="107000"/>
                        </a:lnSpc>
                        <a:spcAft>
                          <a:spcPts val="0"/>
                        </a:spcAft>
                      </a:pPr>
                      <a:r>
                        <a:rPr lang="fr-CA" sz="1100" dirty="0">
                          <a:effectLst/>
                        </a:rPr>
                        <a:t>TACTIQUE INDIVIDUELLE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45</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51257861"/>
                  </a:ext>
                </a:extLst>
              </a:tr>
              <a:tr h="853216">
                <a:tc>
                  <a:txBody>
                    <a:bodyPr/>
                    <a:lstStyle/>
                    <a:p>
                      <a:pPr algn="ctr">
                        <a:lnSpc>
                          <a:spcPct val="107000"/>
                        </a:lnSpc>
                        <a:spcAft>
                          <a:spcPts val="0"/>
                        </a:spcAft>
                      </a:pPr>
                      <a:r>
                        <a:rPr lang="fr-CA" sz="1100" dirty="0">
                          <a:effectLst/>
                        </a:rPr>
                        <a:t>TACTIQUE COLLECTIVE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fr-CA" sz="1600" b="1" dirty="0">
                          <a:solidFill>
                            <a:srgbClr val="002060"/>
                          </a:solidFill>
                          <a:effectLst/>
                        </a:rPr>
                        <a:t> </a:t>
                      </a:r>
                    </a:p>
                    <a:p>
                      <a:pPr algn="ctr">
                        <a:lnSpc>
                          <a:spcPct val="107000"/>
                        </a:lnSpc>
                        <a:spcAft>
                          <a:spcPts val="0"/>
                        </a:spcAft>
                      </a:pPr>
                      <a:r>
                        <a:rPr lang="fr-CA" sz="1600" b="1" dirty="0" smtClean="0">
                          <a:solidFill>
                            <a:srgbClr val="002060"/>
                          </a:solidFill>
                          <a:effectLst/>
                        </a:rPr>
                        <a:t>30</a:t>
                      </a:r>
                      <a:endParaRPr lang="fr-CA" sz="1600" b="1" dirty="0">
                        <a:solidFill>
                          <a:srgbClr val="002060"/>
                        </a:solidFill>
                        <a:effectLst/>
                      </a:endParaRPr>
                    </a:p>
                    <a:p>
                      <a:pPr algn="ctr">
                        <a:lnSpc>
                          <a:spcPct val="107000"/>
                        </a:lnSpc>
                        <a:spcAft>
                          <a:spcPts val="0"/>
                        </a:spcAft>
                      </a:pPr>
                      <a:r>
                        <a:rPr lang="fr-CA" sz="1600" b="1" dirty="0">
                          <a:solidFill>
                            <a:srgbClr val="002060"/>
                          </a:solidFill>
                          <a:effectLst/>
                        </a:rPr>
                        <a:t> </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35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45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55</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CA" sz="1600" b="1" dirty="0" smtClean="0">
                          <a:solidFill>
                            <a:srgbClr val="002060"/>
                          </a:solidFill>
                          <a:effectLst/>
                          <a:latin typeface="+mn-lt"/>
                          <a:ea typeface="+mn-ea"/>
                          <a:cs typeface="+mn-cs"/>
                        </a:rPr>
                        <a:t>60</a:t>
                      </a:r>
                      <a:endParaRPr lang="fr-C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02673856"/>
                  </a:ext>
                </a:extLst>
              </a:tr>
            </a:tbl>
          </a:graphicData>
        </a:graphic>
      </p:graphicFrame>
    </p:spTree>
    <p:extLst>
      <p:ext uri="{BB962C8B-B14F-4D97-AF65-F5344CB8AC3E}">
        <p14:creationId xmlns:p14="http://schemas.microsoft.com/office/powerpoint/2010/main" xmlns="" val="3113469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Grille de planification annuelle</a:t>
            </a:r>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xmlns="" val="4014441788"/>
              </p:ext>
            </p:extLst>
          </p:nvPr>
        </p:nvGraphicFramePr>
        <p:xfrm>
          <a:off x="1371600" y="1676400"/>
          <a:ext cx="6476999" cy="3886203"/>
        </p:xfrm>
        <a:graphic>
          <a:graphicData uri="http://schemas.openxmlformats.org/drawingml/2006/table">
            <a:tbl>
              <a:tblPr>
                <a:tableStyleId>{5C22544A-7EE6-4342-B048-85BDC9FD1C3A}</a:tableStyleId>
              </a:tblPr>
              <a:tblGrid>
                <a:gridCol w="2223863">
                  <a:extLst>
                    <a:ext uri="{9D8B030D-6E8A-4147-A177-3AD203B41FA5}">
                      <a16:colId xmlns:a16="http://schemas.microsoft.com/office/drawing/2014/main" xmlns="" val="3927869328"/>
                    </a:ext>
                  </a:extLst>
                </a:gridCol>
                <a:gridCol w="708856">
                  <a:extLst>
                    <a:ext uri="{9D8B030D-6E8A-4147-A177-3AD203B41FA5}">
                      <a16:colId xmlns:a16="http://schemas.microsoft.com/office/drawing/2014/main" xmlns="" val="2388432847"/>
                    </a:ext>
                  </a:extLst>
                </a:gridCol>
                <a:gridCol w="708856">
                  <a:extLst>
                    <a:ext uri="{9D8B030D-6E8A-4147-A177-3AD203B41FA5}">
                      <a16:colId xmlns:a16="http://schemas.microsoft.com/office/drawing/2014/main" xmlns="" val="3937986544"/>
                    </a:ext>
                  </a:extLst>
                </a:gridCol>
                <a:gridCol w="708856">
                  <a:extLst>
                    <a:ext uri="{9D8B030D-6E8A-4147-A177-3AD203B41FA5}">
                      <a16:colId xmlns:a16="http://schemas.microsoft.com/office/drawing/2014/main" xmlns="" val="250306848"/>
                    </a:ext>
                  </a:extLst>
                </a:gridCol>
                <a:gridCol w="708856">
                  <a:extLst>
                    <a:ext uri="{9D8B030D-6E8A-4147-A177-3AD203B41FA5}">
                      <a16:colId xmlns:a16="http://schemas.microsoft.com/office/drawing/2014/main" xmlns="" val="354140802"/>
                    </a:ext>
                  </a:extLst>
                </a:gridCol>
                <a:gridCol w="708856">
                  <a:extLst>
                    <a:ext uri="{9D8B030D-6E8A-4147-A177-3AD203B41FA5}">
                      <a16:colId xmlns:a16="http://schemas.microsoft.com/office/drawing/2014/main" xmlns="" val="3602576029"/>
                    </a:ext>
                  </a:extLst>
                </a:gridCol>
                <a:gridCol w="708856">
                  <a:extLst>
                    <a:ext uri="{9D8B030D-6E8A-4147-A177-3AD203B41FA5}">
                      <a16:colId xmlns:a16="http://schemas.microsoft.com/office/drawing/2014/main" xmlns="" val="1835005943"/>
                    </a:ext>
                  </a:extLst>
                </a:gridCol>
              </a:tblGrid>
              <a:tr h="204537">
                <a:tc>
                  <a:txBody>
                    <a:bodyPr/>
                    <a:lstStyle/>
                    <a:p>
                      <a:pPr algn="ctr" fontAlgn="b"/>
                      <a:r>
                        <a:rPr lang="fr-CA" sz="1100" u="none" strike="noStrike" dirty="0">
                          <a:solidFill>
                            <a:schemeClr val="bg1"/>
                          </a:solidFill>
                          <a:effectLst/>
                        </a:rPr>
                        <a:t>PATINAGE</a:t>
                      </a:r>
                      <a:endParaRPr lang="fr-CA"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OCT</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NOV</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DÉC</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JAN</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FÉV</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dirty="0">
                          <a:solidFill>
                            <a:schemeClr val="bg1"/>
                          </a:solidFill>
                          <a:effectLst/>
                        </a:rPr>
                        <a:t>MARS</a:t>
                      </a:r>
                      <a:endParaRPr lang="fr-CA"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3334191940"/>
                  </a:ext>
                </a:extLst>
              </a:tr>
              <a:tr h="204537">
                <a:tc>
                  <a:txBody>
                    <a:bodyPr/>
                    <a:lstStyle/>
                    <a:p>
                      <a:pPr algn="l" fontAlgn="b"/>
                      <a:r>
                        <a:rPr lang="fr-CA" sz="1100" u="none" strike="noStrike" dirty="0">
                          <a:effectLst/>
                        </a:rPr>
                        <a:t>POSITION DE BASE</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56436484"/>
                  </a:ext>
                </a:extLst>
              </a:tr>
              <a:tr h="204537">
                <a:tc>
                  <a:txBody>
                    <a:bodyPr/>
                    <a:lstStyle/>
                    <a:p>
                      <a:pPr algn="l" fontAlgn="b"/>
                      <a:r>
                        <a:rPr lang="fr-CA" sz="1100" u="none" strike="noStrike" dirty="0">
                          <a:effectLst/>
                        </a:rPr>
                        <a:t>PATINAGE AVANT</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53429347"/>
                  </a:ext>
                </a:extLst>
              </a:tr>
              <a:tr h="204537">
                <a:tc>
                  <a:txBody>
                    <a:bodyPr/>
                    <a:lstStyle/>
                    <a:p>
                      <a:pPr algn="l" fontAlgn="b"/>
                      <a:r>
                        <a:rPr lang="fr-CA" sz="1100" u="none" strike="noStrike" dirty="0">
                          <a:effectLst/>
                        </a:rPr>
                        <a:t>PATINAGE ARRIÈRE</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35152462"/>
                  </a:ext>
                </a:extLst>
              </a:tr>
              <a:tr h="204537">
                <a:tc>
                  <a:txBody>
                    <a:bodyPr/>
                    <a:lstStyle/>
                    <a:p>
                      <a:pPr algn="l" fontAlgn="b"/>
                      <a:r>
                        <a:rPr lang="fr-CA" sz="1100" u="none" strike="noStrike" dirty="0">
                          <a:effectLst/>
                        </a:rPr>
                        <a:t>CROISEMENTS</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44370430"/>
                  </a:ext>
                </a:extLst>
              </a:tr>
              <a:tr h="204537">
                <a:tc>
                  <a:txBody>
                    <a:bodyPr/>
                    <a:lstStyle/>
                    <a:p>
                      <a:pPr algn="l" fontAlgn="b"/>
                      <a:r>
                        <a:rPr lang="fr-CA" sz="1100" u="none" strike="noStrike" dirty="0">
                          <a:effectLst/>
                        </a:rPr>
                        <a:t>CROISEMENTS ARRIÈRE</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48277478"/>
                  </a:ext>
                </a:extLst>
              </a:tr>
              <a:tr h="204537">
                <a:tc>
                  <a:txBody>
                    <a:bodyPr/>
                    <a:lstStyle/>
                    <a:p>
                      <a:pPr algn="ctr" fontAlgn="b"/>
                      <a:r>
                        <a:rPr lang="fr-CA" sz="1100" u="none" strike="noStrike" dirty="0">
                          <a:solidFill>
                            <a:schemeClr val="bg1"/>
                          </a:solidFill>
                          <a:effectLst/>
                        </a:rPr>
                        <a:t>LES DÉPARTS</a:t>
                      </a:r>
                      <a:endParaRPr lang="fr-CA"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OCT</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NOV</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DÉC</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JAN</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FÉV</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dirty="0">
                          <a:solidFill>
                            <a:schemeClr val="bg1"/>
                          </a:solidFill>
                          <a:effectLst/>
                        </a:rPr>
                        <a:t>MARS</a:t>
                      </a:r>
                      <a:endParaRPr lang="fr-CA"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2852142598"/>
                  </a:ext>
                </a:extLst>
              </a:tr>
              <a:tr h="204537">
                <a:tc>
                  <a:txBody>
                    <a:bodyPr/>
                    <a:lstStyle/>
                    <a:p>
                      <a:pPr algn="l" fontAlgn="b"/>
                      <a:r>
                        <a:rPr lang="fr-CA" sz="1100" u="none" strike="noStrike" dirty="0">
                          <a:effectLst/>
                        </a:rPr>
                        <a:t>DÉPART AVANT</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53791755"/>
                  </a:ext>
                </a:extLst>
              </a:tr>
              <a:tr h="204537">
                <a:tc>
                  <a:txBody>
                    <a:bodyPr/>
                    <a:lstStyle/>
                    <a:p>
                      <a:pPr algn="l" fontAlgn="b"/>
                      <a:r>
                        <a:rPr lang="fr-CA" sz="1100" u="none" strike="noStrike" dirty="0">
                          <a:effectLst/>
                        </a:rPr>
                        <a:t>DÉPART DE CÔTÉ</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36506983"/>
                  </a:ext>
                </a:extLst>
              </a:tr>
              <a:tr h="204537">
                <a:tc>
                  <a:txBody>
                    <a:bodyPr/>
                    <a:lstStyle/>
                    <a:p>
                      <a:pPr algn="l" fontAlgn="b"/>
                      <a:r>
                        <a:rPr lang="fr-CA" sz="1100" u="none" strike="noStrike" dirty="0">
                          <a:effectLst/>
                        </a:rPr>
                        <a:t>DÉPART ARRIÈRE</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62170723"/>
                  </a:ext>
                </a:extLst>
              </a:tr>
              <a:tr h="204537">
                <a:tc>
                  <a:txBody>
                    <a:bodyPr/>
                    <a:lstStyle/>
                    <a:p>
                      <a:pPr algn="l" fontAlgn="b"/>
                      <a:r>
                        <a:rPr lang="fr-CA" sz="1000" u="none" strike="noStrike" dirty="0">
                          <a:effectLst/>
                        </a:rPr>
                        <a:t>DÉPART ARRIÈRE AVEC CROISEMENTS</a:t>
                      </a:r>
                      <a:endParaRPr lang="fr-CA"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2633183"/>
                  </a:ext>
                </a:extLst>
              </a:tr>
              <a:tr h="204537">
                <a:tc>
                  <a:txBody>
                    <a:bodyPr/>
                    <a:lstStyle/>
                    <a:p>
                      <a:pPr algn="ctr" fontAlgn="b"/>
                      <a:r>
                        <a:rPr lang="fr-CA" sz="1100" u="none" strike="noStrike" dirty="0">
                          <a:solidFill>
                            <a:schemeClr val="bg1"/>
                          </a:solidFill>
                          <a:effectLst/>
                        </a:rPr>
                        <a:t>LES ARRÊTS</a:t>
                      </a:r>
                      <a:endParaRPr lang="fr-CA"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OCT</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NOV</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DÉC</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JAN</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FÉV</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dirty="0">
                          <a:solidFill>
                            <a:schemeClr val="bg1"/>
                          </a:solidFill>
                          <a:effectLst/>
                        </a:rPr>
                        <a:t>MARS</a:t>
                      </a:r>
                      <a:endParaRPr lang="fr-CA"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748743711"/>
                  </a:ext>
                </a:extLst>
              </a:tr>
              <a:tr h="204537">
                <a:tc>
                  <a:txBody>
                    <a:bodyPr/>
                    <a:lstStyle/>
                    <a:p>
                      <a:pPr algn="l" fontAlgn="b"/>
                      <a:r>
                        <a:rPr lang="fr-CA" sz="1100" u="none" strike="noStrike" dirty="0">
                          <a:effectLst/>
                        </a:rPr>
                        <a:t>ARRÊT BRUSQUE</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8618772"/>
                  </a:ext>
                </a:extLst>
              </a:tr>
              <a:tr h="204537">
                <a:tc>
                  <a:txBody>
                    <a:bodyPr/>
                    <a:lstStyle/>
                    <a:p>
                      <a:pPr algn="l" fontAlgn="b"/>
                      <a:r>
                        <a:rPr lang="fr-CA" sz="1100" u="none" strike="noStrike" dirty="0">
                          <a:effectLst/>
                        </a:rPr>
                        <a:t>ARRÊT ARRIÈRE À DEUX PATINS</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24611803"/>
                  </a:ext>
                </a:extLst>
              </a:tr>
              <a:tr h="204537">
                <a:tc>
                  <a:txBody>
                    <a:bodyPr/>
                    <a:lstStyle/>
                    <a:p>
                      <a:pPr algn="l" fontAlgn="b"/>
                      <a:r>
                        <a:rPr lang="fr-CA" sz="1100" u="none" strike="noStrike" dirty="0">
                          <a:effectLst/>
                        </a:rPr>
                        <a:t>ARRÊT ARRIÈRE À UN PATINS</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43737614"/>
                  </a:ext>
                </a:extLst>
              </a:tr>
              <a:tr h="204537">
                <a:tc>
                  <a:txBody>
                    <a:bodyPr/>
                    <a:lstStyle/>
                    <a:p>
                      <a:pPr algn="ctr" fontAlgn="b"/>
                      <a:r>
                        <a:rPr lang="fr-CA" sz="1100" u="none" strike="noStrike" dirty="0">
                          <a:solidFill>
                            <a:schemeClr val="bg1"/>
                          </a:solidFill>
                          <a:effectLst/>
                        </a:rPr>
                        <a:t>LES VIRAGES</a:t>
                      </a:r>
                      <a:endParaRPr lang="fr-CA"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OCT</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NOV</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DÉC</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JAN</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a:solidFill>
                            <a:schemeClr val="bg1"/>
                          </a:solidFill>
                          <a:effectLst/>
                        </a:rPr>
                        <a:t>FÉV</a:t>
                      </a:r>
                      <a:endParaRPr lang="fr-CA" sz="1100" b="1"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fr-CA" sz="1100" u="none" strike="noStrike" dirty="0">
                          <a:solidFill>
                            <a:schemeClr val="bg1"/>
                          </a:solidFill>
                          <a:effectLst/>
                        </a:rPr>
                        <a:t>MARS</a:t>
                      </a:r>
                      <a:endParaRPr lang="fr-CA"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144599177"/>
                  </a:ext>
                </a:extLst>
              </a:tr>
              <a:tr h="204537">
                <a:tc>
                  <a:txBody>
                    <a:bodyPr/>
                    <a:lstStyle/>
                    <a:p>
                      <a:pPr algn="l" fontAlgn="b"/>
                      <a:r>
                        <a:rPr lang="fr-CA" sz="1100" u="none" strike="noStrike" dirty="0">
                          <a:effectLst/>
                        </a:rPr>
                        <a:t>VIRAGE BRUSQUE</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2436828"/>
                  </a:ext>
                </a:extLst>
              </a:tr>
              <a:tr h="204537">
                <a:tc>
                  <a:txBody>
                    <a:bodyPr/>
                    <a:lstStyle/>
                    <a:p>
                      <a:pPr algn="l" fontAlgn="b"/>
                      <a:r>
                        <a:rPr lang="fr-CA" sz="1100" u="none" strike="noStrike" dirty="0">
                          <a:effectLst/>
                        </a:rPr>
                        <a:t>VIRAGE AVANT/ARRIÈRE</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47327585"/>
                  </a:ext>
                </a:extLst>
              </a:tr>
              <a:tr h="204537">
                <a:tc>
                  <a:txBody>
                    <a:bodyPr/>
                    <a:lstStyle/>
                    <a:p>
                      <a:pPr algn="l" fontAlgn="b"/>
                      <a:r>
                        <a:rPr lang="fr-CA" sz="1100" u="none" strike="noStrike" dirty="0">
                          <a:effectLst/>
                        </a:rPr>
                        <a:t>VIRAGE ARRIÈRE/AVANT</a:t>
                      </a:r>
                      <a:endParaRPr lang="fr-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a:effectLst/>
                        </a:rPr>
                        <a:t> </a:t>
                      </a:r>
                      <a:endParaRPr lang="fr-CA"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100" u="none" strike="noStrike" dirty="0">
                          <a:effectLst/>
                        </a:rPr>
                        <a:t> </a:t>
                      </a:r>
                      <a:endParaRPr lang="fr-CA" sz="11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47918262"/>
                  </a:ext>
                </a:extLst>
              </a:tr>
            </a:tbl>
          </a:graphicData>
        </a:graphic>
      </p:graphicFrame>
      <p:sp>
        <p:nvSpPr>
          <p:cNvPr id="7" name="ZoneTexte 6"/>
          <p:cNvSpPr txBox="1"/>
          <p:nvPr/>
        </p:nvSpPr>
        <p:spPr>
          <a:xfrm>
            <a:off x="322217" y="5821365"/>
            <a:ext cx="8382000" cy="646331"/>
          </a:xfrm>
          <a:prstGeom prst="rect">
            <a:avLst/>
          </a:prstGeom>
          <a:noFill/>
        </p:spPr>
        <p:txBody>
          <a:bodyPr wrap="square" rtlCol="0">
            <a:spAutoFit/>
          </a:bodyPr>
          <a:lstStyle/>
          <a:p>
            <a:r>
              <a:rPr lang="fr-CA" dirty="0" smtClean="0"/>
              <a:t>On place un X dans la case lorsque nous avons travaillé le geste.  Vous serez alors en mesure de voir quels sont les éléments à travailler dans le prochain mois. </a:t>
            </a:r>
            <a:endParaRPr lang="fr-CA" dirty="0"/>
          </a:p>
        </p:txBody>
      </p:sp>
    </p:spTree>
    <p:extLst>
      <p:ext uri="{BB962C8B-B14F-4D97-AF65-F5344CB8AC3E}">
        <p14:creationId xmlns:p14="http://schemas.microsoft.com/office/powerpoint/2010/main" xmlns="" val="2762025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smtClean="0"/>
          </a:p>
          <a:p>
            <a:pPr marL="0" indent="0" algn="ctr">
              <a:buNone/>
            </a:pPr>
            <a:endParaRPr lang="fr-CA" sz="1600" b="1" dirty="0"/>
          </a:p>
          <a:p>
            <a:pPr marL="0" indent="0" algn="ctr">
              <a:buNone/>
            </a:pPr>
            <a:r>
              <a:rPr lang="fr-CA" sz="4800" b="1" dirty="0" smtClean="0"/>
              <a:t>INTERVENANTS</a:t>
            </a:r>
            <a:endParaRPr lang="fr-CA" sz="4800" b="1" dirty="0"/>
          </a:p>
        </p:txBody>
      </p:sp>
    </p:spTree>
    <p:extLst>
      <p:ext uri="{BB962C8B-B14F-4D97-AF65-F5344CB8AC3E}">
        <p14:creationId xmlns:p14="http://schemas.microsoft.com/office/powerpoint/2010/main" xmlns="" val="638271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Rôle Entraîneur</a:t>
            </a:r>
            <a:endParaRPr lang="fr-CA" dirty="0"/>
          </a:p>
        </p:txBody>
      </p:sp>
      <p:sp>
        <p:nvSpPr>
          <p:cNvPr id="5" name="Espace réservé du contenu 4"/>
          <p:cNvSpPr>
            <a:spLocks noGrp="1"/>
          </p:cNvSpPr>
          <p:nvPr>
            <p:ph idx="1"/>
          </p:nvPr>
        </p:nvSpPr>
        <p:spPr>
          <a:xfrm>
            <a:off x="838200" y="2667000"/>
            <a:ext cx="7772400" cy="3962400"/>
          </a:xfrm>
        </p:spPr>
        <p:txBody>
          <a:bodyPr>
            <a:normAutofit/>
          </a:bodyPr>
          <a:lstStyle/>
          <a:p>
            <a:pPr>
              <a:buFont typeface="Wingdings" panose="05000000000000000000" pitchFamily="2" charset="2"/>
              <a:buChar char="§"/>
            </a:pPr>
            <a:r>
              <a:rPr lang="fr-CA" sz="2000" dirty="0" smtClean="0"/>
              <a:t>Amuser les jeunes. </a:t>
            </a:r>
          </a:p>
          <a:p>
            <a:pPr>
              <a:buFont typeface="Wingdings" panose="05000000000000000000" pitchFamily="2" charset="2"/>
              <a:buChar char="§"/>
            </a:pPr>
            <a:r>
              <a:rPr lang="fr-CA" sz="2000" dirty="0" smtClean="0"/>
              <a:t>Faire vivre des expériences nouvelles et inoubliables (thématiques, concept d’équipe, jeux, activités d’équipe). </a:t>
            </a:r>
          </a:p>
          <a:p>
            <a:pPr>
              <a:buFont typeface="Wingdings" panose="05000000000000000000" pitchFamily="2" charset="2"/>
              <a:buChar char="§"/>
            </a:pPr>
            <a:r>
              <a:rPr lang="fr-CA" sz="2000" dirty="0" smtClean="0"/>
              <a:t>Assurer un bon environnement sein de l’équipe (Respect).</a:t>
            </a:r>
          </a:p>
          <a:p>
            <a:pPr>
              <a:buFont typeface="Wingdings" panose="05000000000000000000" pitchFamily="2" charset="2"/>
              <a:buChar char="§"/>
            </a:pPr>
            <a:r>
              <a:rPr lang="fr-CA" sz="2000" dirty="0" smtClean="0"/>
              <a:t>Encadrer les joueurs individuellement.</a:t>
            </a:r>
          </a:p>
          <a:p>
            <a:pPr>
              <a:buFont typeface="Wingdings" panose="05000000000000000000" pitchFamily="2" charset="2"/>
              <a:buChar char="§"/>
            </a:pPr>
            <a:r>
              <a:rPr lang="fr-CA" sz="2000" dirty="0" smtClean="0"/>
              <a:t>Transmettre de bonnes valeurs aux jeunes.</a:t>
            </a:r>
          </a:p>
          <a:p>
            <a:pPr>
              <a:buFont typeface="Wingdings" panose="05000000000000000000" pitchFamily="2" charset="2"/>
              <a:buChar char="§"/>
            </a:pPr>
            <a:r>
              <a:rPr lang="fr-CA" sz="2000" dirty="0" smtClean="0"/>
              <a:t>Enseigner au meilleur de ses connaissances. </a:t>
            </a:r>
          </a:p>
          <a:p>
            <a:pPr>
              <a:buFont typeface="Wingdings" panose="05000000000000000000" pitchFamily="2" charset="2"/>
              <a:buChar char="§"/>
            </a:pPr>
            <a:r>
              <a:rPr lang="fr-CA" sz="2000" dirty="0" smtClean="0"/>
              <a:t>Veiller à la sécurité des joueurs</a:t>
            </a:r>
          </a:p>
          <a:p>
            <a:pPr>
              <a:buFont typeface="Wingdings" panose="05000000000000000000" pitchFamily="2" charset="2"/>
              <a:buChar char="§"/>
            </a:pPr>
            <a:r>
              <a:rPr lang="fr-CA" sz="2000" dirty="0" smtClean="0"/>
              <a:t>Travailler en collaboration avec l’officiel. </a:t>
            </a:r>
          </a:p>
          <a:p>
            <a:pPr>
              <a:buFont typeface="Wingdings" panose="05000000000000000000" pitchFamily="2" charset="2"/>
              <a:buChar char="§"/>
            </a:pPr>
            <a:endParaRPr lang="fr-CA" sz="2000" dirty="0"/>
          </a:p>
        </p:txBody>
      </p:sp>
      <p:sp>
        <p:nvSpPr>
          <p:cNvPr id="6" name="Titre 3"/>
          <p:cNvSpPr txBox="1">
            <a:spLocks/>
          </p:cNvSpPr>
          <p:nvPr/>
        </p:nvSpPr>
        <p:spPr>
          <a:xfrm>
            <a:off x="173083" y="1417638"/>
            <a:ext cx="8763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400" dirty="0" smtClean="0"/>
              <a:t>Dans un monde idéal, l’entraîneur devrait : </a:t>
            </a:r>
            <a:endParaRPr lang="fr-CA" sz="2400" dirty="0"/>
          </a:p>
        </p:txBody>
      </p:sp>
    </p:spTree>
    <p:extLst>
      <p:ext uri="{BB962C8B-B14F-4D97-AF65-F5344CB8AC3E}">
        <p14:creationId xmlns:p14="http://schemas.microsoft.com/office/powerpoint/2010/main" xmlns="" val="29568975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Rôle parent</a:t>
            </a:r>
            <a:endParaRPr lang="fr-CA" dirty="0"/>
          </a:p>
        </p:txBody>
      </p:sp>
      <p:sp>
        <p:nvSpPr>
          <p:cNvPr id="5" name="Espace réservé du contenu 4"/>
          <p:cNvSpPr>
            <a:spLocks noGrp="1"/>
          </p:cNvSpPr>
          <p:nvPr>
            <p:ph idx="1"/>
          </p:nvPr>
        </p:nvSpPr>
        <p:spPr>
          <a:xfrm>
            <a:off x="533400" y="2743200"/>
            <a:ext cx="8610600" cy="3505200"/>
          </a:xfrm>
        </p:spPr>
        <p:txBody>
          <a:bodyPr>
            <a:normAutofit/>
          </a:bodyPr>
          <a:lstStyle/>
          <a:p>
            <a:pPr>
              <a:buFont typeface="Wingdings" panose="05000000000000000000" pitchFamily="2" charset="2"/>
              <a:buChar char="§"/>
            </a:pPr>
            <a:r>
              <a:rPr lang="fr-CA" sz="2000" dirty="0" smtClean="0"/>
              <a:t>Encourager les joueurs.</a:t>
            </a:r>
          </a:p>
          <a:p>
            <a:pPr>
              <a:buFont typeface="Wingdings" panose="05000000000000000000" pitchFamily="2" charset="2"/>
              <a:buChar char="§"/>
            </a:pPr>
            <a:r>
              <a:rPr lang="fr-CA" sz="2000" dirty="0" smtClean="0"/>
              <a:t>Encourager les efforts (Pas le résultat).</a:t>
            </a:r>
          </a:p>
          <a:p>
            <a:pPr>
              <a:buFont typeface="Wingdings" panose="05000000000000000000" pitchFamily="2" charset="2"/>
              <a:buChar char="§"/>
            </a:pPr>
            <a:r>
              <a:rPr lang="fr-CA" sz="2000" dirty="0" smtClean="0"/>
              <a:t>Féliciter les bons coups.</a:t>
            </a:r>
          </a:p>
          <a:p>
            <a:pPr>
              <a:buFont typeface="Wingdings" panose="05000000000000000000" pitchFamily="2" charset="2"/>
              <a:buChar char="§"/>
            </a:pPr>
            <a:r>
              <a:rPr lang="fr-CA" sz="2000" dirty="0" smtClean="0"/>
              <a:t>Consoler le joueur lors d’un échec (Défaite, élimination, retranchement, </a:t>
            </a:r>
            <a:r>
              <a:rPr lang="fr-CA" sz="2000" dirty="0" err="1" smtClean="0"/>
              <a:t>etc</a:t>
            </a:r>
            <a:r>
              <a:rPr lang="fr-CA" sz="2000" dirty="0" smtClean="0"/>
              <a:t>).</a:t>
            </a:r>
          </a:p>
          <a:p>
            <a:pPr>
              <a:buFont typeface="Wingdings" panose="05000000000000000000" pitchFamily="2" charset="2"/>
              <a:buChar char="§"/>
            </a:pPr>
            <a:r>
              <a:rPr lang="fr-CA" sz="2000" dirty="0" smtClean="0"/>
              <a:t>Véhiculer le même message que l’entraîneur. </a:t>
            </a:r>
          </a:p>
          <a:p>
            <a:pPr>
              <a:buFont typeface="Wingdings" panose="05000000000000000000" pitchFamily="2" charset="2"/>
              <a:buChar char="§"/>
            </a:pPr>
            <a:r>
              <a:rPr lang="fr-CA" sz="2000" dirty="0" smtClean="0"/>
              <a:t>Respecter les officiels sur glace. </a:t>
            </a:r>
          </a:p>
          <a:p>
            <a:pPr>
              <a:buFont typeface="Wingdings" panose="05000000000000000000" pitchFamily="2" charset="2"/>
              <a:buChar char="§"/>
            </a:pPr>
            <a:endParaRPr lang="fr-CA" sz="2000" dirty="0"/>
          </a:p>
        </p:txBody>
      </p:sp>
      <p:sp>
        <p:nvSpPr>
          <p:cNvPr id="6" name="Titre 3"/>
          <p:cNvSpPr txBox="1">
            <a:spLocks/>
          </p:cNvSpPr>
          <p:nvPr/>
        </p:nvSpPr>
        <p:spPr>
          <a:xfrm>
            <a:off x="228600" y="1400221"/>
            <a:ext cx="8763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400" dirty="0" smtClean="0"/>
              <a:t>Dans un monde idéal, le parent devrait : </a:t>
            </a:r>
            <a:endParaRPr lang="fr-CA" sz="2400" dirty="0"/>
          </a:p>
        </p:txBody>
      </p:sp>
    </p:spTree>
    <p:extLst>
      <p:ext uri="{BB962C8B-B14F-4D97-AF65-F5344CB8AC3E}">
        <p14:creationId xmlns:p14="http://schemas.microsoft.com/office/powerpoint/2010/main" xmlns="" val="2525476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33600" y="274638"/>
            <a:ext cx="6781800" cy="1143000"/>
          </a:xfrm>
        </p:spPr>
        <p:txBody>
          <a:bodyPr/>
          <a:lstStyle/>
          <a:p>
            <a:r>
              <a:rPr lang="fr-CA" dirty="0" smtClean="0"/>
              <a:t>Profils entraîneurs Hockey Canada</a:t>
            </a:r>
            <a:endParaRPr lang="fr-CA" dirty="0"/>
          </a:p>
        </p:txBody>
      </p:sp>
      <p:graphicFrame>
        <p:nvGraphicFramePr>
          <p:cNvPr id="6" name="Content Placeholder 6"/>
          <p:cNvGraphicFramePr>
            <a:graphicFrameLocks noGrp="1" noChangeAspect="1"/>
          </p:cNvGraphicFramePr>
          <p:nvPr>
            <p:ph idx="1"/>
            <p:extLst>
              <p:ext uri="{D42A27DB-BD31-4B8C-83A1-F6EECF244321}">
                <p14:modId xmlns:p14="http://schemas.microsoft.com/office/powerpoint/2010/main" xmlns="" val="644683906"/>
              </p:ext>
            </p:extLst>
          </p:nvPr>
        </p:nvGraphicFramePr>
        <p:xfrm>
          <a:off x="0" y="1600200"/>
          <a:ext cx="9143999" cy="6858000"/>
        </p:xfrm>
        <a:graphic>
          <a:graphicData uri="http://schemas.openxmlformats.org/presentationml/2006/ole">
            <p:oleObj spid="_x0000_s1094" name="Document" r:id="rId3" imgW="15003644" imgH="10228693" progId="Word.Document.12">
              <p:embed/>
            </p:oleObj>
          </a:graphicData>
        </a:graphic>
      </p:graphicFrame>
    </p:spTree>
    <p:extLst>
      <p:ext uri="{BB962C8B-B14F-4D97-AF65-F5344CB8AC3E}">
        <p14:creationId xmlns:p14="http://schemas.microsoft.com/office/powerpoint/2010/main" xmlns="" val="442480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Rôle officiel</a:t>
            </a:r>
            <a:endParaRPr lang="fr-CA" dirty="0"/>
          </a:p>
        </p:txBody>
      </p:sp>
      <p:sp>
        <p:nvSpPr>
          <p:cNvPr id="5" name="Espace réservé du contenu 4"/>
          <p:cNvSpPr>
            <a:spLocks noGrp="1"/>
          </p:cNvSpPr>
          <p:nvPr>
            <p:ph idx="1"/>
          </p:nvPr>
        </p:nvSpPr>
        <p:spPr>
          <a:xfrm>
            <a:off x="495300" y="1752600"/>
            <a:ext cx="8229600" cy="1600200"/>
          </a:xfrm>
        </p:spPr>
        <p:txBody>
          <a:bodyPr>
            <a:normAutofit/>
          </a:bodyPr>
          <a:lstStyle/>
          <a:p>
            <a:pPr>
              <a:buFont typeface="Wingdings" panose="05000000000000000000" pitchFamily="2" charset="2"/>
              <a:buChar char="§"/>
            </a:pPr>
            <a:r>
              <a:rPr lang="fr-CA" sz="2000" dirty="0" smtClean="0"/>
              <a:t>Assurer la sécurité lors des parties.</a:t>
            </a:r>
          </a:p>
          <a:p>
            <a:pPr>
              <a:buFont typeface="Wingdings" panose="05000000000000000000" pitchFamily="2" charset="2"/>
              <a:buChar char="§"/>
            </a:pPr>
            <a:r>
              <a:rPr lang="fr-CA" sz="2000" dirty="0" smtClean="0"/>
              <a:t>Faire respecter les règles de jeu. </a:t>
            </a:r>
          </a:p>
          <a:p>
            <a:pPr>
              <a:buFont typeface="Wingdings" panose="05000000000000000000" pitchFamily="2" charset="2"/>
              <a:buChar char="§"/>
            </a:pPr>
            <a:r>
              <a:rPr lang="fr-CA" sz="2000" dirty="0" smtClean="0"/>
              <a:t>Amuser les jeunes.</a:t>
            </a:r>
          </a:p>
          <a:p>
            <a:pPr>
              <a:buFont typeface="Wingdings" panose="05000000000000000000" pitchFamily="2" charset="2"/>
              <a:buChar char="§"/>
            </a:pPr>
            <a:r>
              <a:rPr lang="fr-CA" sz="2000" dirty="0" smtClean="0"/>
              <a:t>Travailler en collaboration avec l’entraîneur. </a:t>
            </a:r>
            <a:endParaRPr lang="fr-CA" sz="2000" dirty="0"/>
          </a:p>
        </p:txBody>
      </p:sp>
      <p:sp>
        <p:nvSpPr>
          <p:cNvPr id="6" name="Titre 3"/>
          <p:cNvSpPr txBox="1">
            <a:spLocks/>
          </p:cNvSpPr>
          <p:nvPr/>
        </p:nvSpPr>
        <p:spPr>
          <a:xfrm>
            <a:off x="228600" y="1219200"/>
            <a:ext cx="8763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400" dirty="0" smtClean="0"/>
              <a:t>Dans un monde idéal, l’officiel devrait : </a:t>
            </a:r>
            <a:endParaRPr lang="fr-CA" sz="2400" dirty="0"/>
          </a:p>
        </p:txBody>
      </p:sp>
      <p:sp>
        <p:nvSpPr>
          <p:cNvPr id="7" name="Titre 3"/>
          <p:cNvSpPr txBox="1">
            <a:spLocks/>
          </p:cNvSpPr>
          <p:nvPr/>
        </p:nvSpPr>
        <p:spPr>
          <a:xfrm>
            <a:off x="228600" y="3192462"/>
            <a:ext cx="8763000" cy="4953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400" dirty="0" smtClean="0"/>
              <a:t>Faits à considérer : </a:t>
            </a:r>
            <a:endParaRPr lang="fr-CA" sz="2400" dirty="0"/>
          </a:p>
        </p:txBody>
      </p:sp>
      <p:sp>
        <p:nvSpPr>
          <p:cNvPr id="8" name="Espace réservé du contenu 4"/>
          <p:cNvSpPr txBox="1">
            <a:spLocks/>
          </p:cNvSpPr>
          <p:nvPr/>
        </p:nvSpPr>
        <p:spPr>
          <a:xfrm>
            <a:off x="457200" y="3661636"/>
            <a:ext cx="8229600" cy="31963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fr-CA" sz="2000" dirty="0" smtClean="0"/>
              <a:t>L’officiel ne gagne pas sa vie dans l’arbitrage.</a:t>
            </a:r>
          </a:p>
          <a:p>
            <a:pPr>
              <a:buFont typeface="Wingdings" panose="05000000000000000000" pitchFamily="2" charset="2"/>
              <a:buChar char="§"/>
            </a:pPr>
            <a:r>
              <a:rPr lang="fr-CA" sz="2000" dirty="0" smtClean="0"/>
              <a:t>L’officiel doit prendre entre 300 et 500 décisions en 1h20 pendant une partie.  Personne n’a a prendre ce nombre de décision à son travail personnel.  </a:t>
            </a:r>
            <a:r>
              <a:rPr lang="fr-CA" sz="2000" u="sng" dirty="0" smtClean="0"/>
              <a:t>Il se peut qu’ils se trompent. </a:t>
            </a:r>
            <a:r>
              <a:rPr lang="fr-CA" sz="2000" dirty="0" smtClean="0"/>
              <a:t> Ils ont droit au respect quand même. </a:t>
            </a:r>
          </a:p>
          <a:p>
            <a:pPr>
              <a:buFont typeface="Wingdings" panose="05000000000000000000" pitchFamily="2" charset="2"/>
              <a:buChar char="§"/>
            </a:pPr>
            <a:r>
              <a:rPr lang="fr-CA" sz="2000" dirty="0" smtClean="0"/>
              <a:t>Plusieurs officiels font également leur début, ils doivent apprendre eux aussi. </a:t>
            </a:r>
          </a:p>
          <a:p>
            <a:pPr>
              <a:buFont typeface="Wingdings" panose="05000000000000000000" pitchFamily="2" charset="2"/>
              <a:buChar char="§"/>
            </a:pPr>
            <a:r>
              <a:rPr lang="fr-CA" sz="2000" dirty="0" smtClean="0"/>
              <a:t>Il se peut que l’officiel soit placé dans un angle différent du vôtre.  Par conséquent, il n’a peut-être pas vu le jeu ou peut l’interpréter d’une manière différente. </a:t>
            </a:r>
          </a:p>
        </p:txBody>
      </p:sp>
    </p:spTree>
    <p:extLst>
      <p:ext uri="{BB962C8B-B14F-4D97-AF65-F5344CB8AC3E}">
        <p14:creationId xmlns:p14="http://schemas.microsoft.com/office/powerpoint/2010/main" xmlns="" val="2181621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56360" y="238204"/>
            <a:ext cx="6553200" cy="1143000"/>
          </a:xfrm>
        </p:spPr>
        <p:txBody>
          <a:bodyPr/>
          <a:lstStyle/>
          <a:p>
            <a:r>
              <a:rPr lang="fr-CA" dirty="0"/>
              <a:t>I</a:t>
            </a:r>
            <a:r>
              <a:rPr lang="fr-CA" dirty="0" smtClean="0"/>
              <a:t>ntervenants</a:t>
            </a:r>
            <a:endParaRPr lang="fr-CA" dirty="0"/>
          </a:p>
        </p:txBody>
      </p:sp>
      <p:pic>
        <p:nvPicPr>
          <p:cNvPr id="8196" name="Picture 4" descr="RÃ©sultats de recherche d'images pour Â«Â arbitre hockey dessinsÂ Â»"/>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5997" y="2917398"/>
            <a:ext cx="966663" cy="1800648"/>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RÃ©sultats de recherche d'images pour Â«Â entraÃ®neur dessinsÂ Â»"/>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184648"/>
            <a:ext cx="1273859" cy="1465501"/>
          </a:xfrm>
          <a:prstGeom prst="rect">
            <a:avLst/>
          </a:prstGeom>
          <a:noFill/>
          <a:extLst>
            <a:ext uri="{909E8E84-426E-40DD-AFC4-6F175D3DCCD1}">
              <a14:hiddenFill xmlns:a14="http://schemas.microsoft.com/office/drawing/2010/main" xmlns="">
                <a:solidFill>
                  <a:srgbClr val="FFFFFF"/>
                </a:solidFill>
              </a14:hiddenFill>
            </a:ext>
          </a:extLst>
        </p:spPr>
      </p:pic>
      <p:pic>
        <p:nvPicPr>
          <p:cNvPr id="8202" name="Picture 10" descr="RÃ©sultats de recherche d'images pour Â«Â parent dessinsÂ Â»"/>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090" y="3948498"/>
            <a:ext cx="1240093" cy="148811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re 3"/>
          <p:cNvSpPr txBox="1">
            <a:spLocks/>
          </p:cNvSpPr>
          <p:nvPr/>
        </p:nvSpPr>
        <p:spPr>
          <a:xfrm>
            <a:off x="1371600" y="11430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Quel est le lien entre les 3 ?</a:t>
            </a:r>
            <a:endParaRPr lang="fr-CA" dirty="0"/>
          </a:p>
        </p:txBody>
      </p:sp>
      <p:pic>
        <p:nvPicPr>
          <p:cNvPr id="8204" name="Picture 12" descr="RÃ©sultats de recherche d'images pour Â«Â enfant hockeyÂ Â»"/>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47619"/>
          <a:stretch/>
        </p:blipFill>
        <p:spPr bwMode="auto">
          <a:xfrm>
            <a:off x="5867400" y="2138457"/>
            <a:ext cx="2819400" cy="362008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AutoShape 41"/>
          <p:cNvCxnSpPr>
            <a:cxnSpLocks noChangeShapeType="1"/>
          </p:cNvCxnSpPr>
          <p:nvPr/>
        </p:nvCxnSpPr>
        <p:spPr bwMode="auto">
          <a:xfrm>
            <a:off x="3657600" y="3867796"/>
            <a:ext cx="1371600" cy="0"/>
          </a:xfrm>
          <a:prstGeom prst="straightConnector1">
            <a:avLst/>
          </a:prstGeom>
          <a:noFill/>
          <a:ln w="57150">
            <a:solidFill>
              <a:srgbClr val="003366"/>
            </a:solidFill>
            <a:round/>
            <a:headEnd/>
            <a:tailEnd type="triangle" w="med" len="med"/>
          </a:ln>
          <a:extLst>
            <a:ext uri="{909E8E84-426E-40DD-AFC4-6F175D3DCCD1}">
              <a14:hiddenFill xmlns:a14="http://schemas.microsoft.com/office/drawing/2010/main" xmlns="">
                <a:noFill/>
              </a14:hiddenFill>
            </a:ext>
          </a:extLst>
        </p:spPr>
      </p:cxnSp>
      <p:sp>
        <p:nvSpPr>
          <p:cNvPr id="18" name="Espace réservé du contenu 4"/>
          <p:cNvSpPr>
            <a:spLocks noGrp="1"/>
          </p:cNvSpPr>
          <p:nvPr>
            <p:ph idx="1"/>
          </p:nvPr>
        </p:nvSpPr>
        <p:spPr>
          <a:xfrm>
            <a:off x="685800" y="5893328"/>
            <a:ext cx="8229600" cy="813028"/>
          </a:xfrm>
        </p:spPr>
        <p:txBody>
          <a:bodyPr>
            <a:normAutofit/>
          </a:bodyPr>
          <a:lstStyle/>
          <a:p>
            <a:pPr>
              <a:buFont typeface="Wingdings" panose="05000000000000000000" pitchFamily="2" charset="2"/>
              <a:buChar char="§"/>
            </a:pPr>
            <a:r>
              <a:rPr lang="fr-CA" sz="2000" dirty="0" smtClean="0"/>
              <a:t>Toutes les décisions devraient être prises </a:t>
            </a:r>
            <a:r>
              <a:rPr lang="fr-CA" sz="2000" b="1" u="sng" dirty="0" smtClean="0">
                <a:effectLst>
                  <a:outerShdw blurRad="38100" dist="38100" dir="2700000" algn="tl">
                    <a:srgbClr val="000000">
                      <a:alpha val="43137"/>
                    </a:srgbClr>
                  </a:outerShdw>
                </a:effectLst>
              </a:rPr>
              <a:t>POUR</a:t>
            </a:r>
            <a:r>
              <a:rPr lang="fr-CA" sz="2000" dirty="0" smtClean="0"/>
              <a:t> le jeune. </a:t>
            </a:r>
          </a:p>
          <a:p>
            <a:pPr>
              <a:buFont typeface="Wingdings" panose="05000000000000000000" pitchFamily="2" charset="2"/>
              <a:buChar char="§"/>
            </a:pPr>
            <a:r>
              <a:rPr lang="fr-CA" sz="2000" dirty="0" smtClean="0"/>
              <a:t>Les 3 intervenants devraient travailler en collaboration </a:t>
            </a:r>
            <a:r>
              <a:rPr lang="fr-CA" sz="2000" b="1" u="sng" dirty="0" smtClean="0">
                <a:effectLst>
                  <a:outerShdw blurRad="38100" dist="38100" dir="2700000" algn="tl">
                    <a:srgbClr val="000000">
                      <a:alpha val="43137"/>
                    </a:srgbClr>
                  </a:outerShdw>
                </a:effectLst>
              </a:rPr>
              <a:t>POUR</a:t>
            </a:r>
            <a:r>
              <a:rPr lang="fr-CA" sz="2000" dirty="0" smtClean="0"/>
              <a:t> le jeune. </a:t>
            </a:r>
            <a:endParaRPr lang="fr-CA" sz="2000" dirty="0"/>
          </a:p>
        </p:txBody>
      </p:sp>
    </p:spTree>
    <p:extLst>
      <p:ext uri="{BB962C8B-B14F-4D97-AF65-F5344CB8AC3E}">
        <p14:creationId xmlns:p14="http://schemas.microsoft.com/office/powerpoint/2010/main" xmlns="" val="79474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20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lide(from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8204"/>
                                        </p:tgtEl>
                                        <p:attrNameLst>
                                          <p:attrName>style.visibility</p:attrName>
                                        </p:attrNameLst>
                                      </p:cBhvr>
                                      <p:to>
                                        <p:strVal val="visible"/>
                                      </p:to>
                                    </p:set>
                                    <p:animEffect transition="in" filter="wipe(down)">
                                      <p:cBhvr>
                                        <p:cTn id="29" dur="580">
                                          <p:stCondLst>
                                            <p:cond delay="0"/>
                                          </p:stCondLst>
                                        </p:cTn>
                                        <p:tgtEl>
                                          <p:spTgt spid="8204"/>
                                        </p:tgtEl>
                                      </p:cBhvr>
                                    </p:animEffect>
                                    <p:anim calcmode="lin" valueType="num">
                                      <p:cBhvr>
                                        <p:cTn id="30" dur="1822" tmFilter="0,0; 0.14,0.36; 0.43,0.73; 0.71,0.91; 1.0,1.0">
                                          <p:stCondLst>
                                            <p:cond delay="0"/>
                                          </p:stCondLst>
                                        </p:cTn>
                                        <p:tgtEl>
                                          <p:spTgt spid="820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20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20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20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204"/>
                                        </p:tgtEl>
                                        <p:attrNameLst>
                                          <p:attrName>ppt_y</p:attrName>
                                        </p:attrNameLst>
                                      </p:cBhvr>
                                      <p:tavLst>
                                        <p:tav tm="0" fmla="#ppt_y-sin(pi*$)/81">
                                          <p:val>
                                            <p:fltVal val="0"/>
                                          </p:val>
                                        </p:tav>
                                        <p:tav tm="100000">
                                          <p:val>
                                            <p:fltVal val="1"/>
                                          </p:val>
                                        </p:tav>
                                      </p:tavLst>
                                    </p:anim>
                                    <p:animScale>
                                      <p:cBhvr>
                                        <p:cTn id="35" dur="26">
                                          <p:stCondLst>
                                            <p:cond delay="650"/>
                                          </p:stCondLst>
                                        </p:cTn>
                                        <p:tgtEl>
                                          <p:spTgt spid="8204"/>
                                        </p:tgtEl>
                                      </p:cBhvr>
                                      <p:to x="100000" y="60000"/>
                                    </p:animScale>
                                    <p:animScale>
                                      <p:cBhvr>
                                        <p:cTn id="36" dur="166" decel="50000">
                                          <p:stCondLst>
                                            <p:cond delay="676"/>
                                          </p:stCondLst>
                                        </p:cTn>
                                        <p:tgtEl>
                                          <p:spTgt spid="8204"/>
                                        </p:tgtEl>
                                      </p:cBhvr>
                                      <p:to x="100000" y="100000"/>
                                    </p:animScale>
                                    <p:animScale>
                                      <p:cBhvr>
                                        <p:cTn id="37" dur="26">
                                          <p:stCondLst>
                                            <p:cond delay="1312"/>
                                          </p:stCondLst>
                                        </p:cTn>
                                        <p:tgtEl>
                                          <p:spTgt spid="8204"/>
                                        </p:tgtEl>
                                      </p:cBhvr>
                                      <p:to x="100000" y="80000"/>
                                    </p:animScale>
                                    <p:animScale>
                                      <p:cBhvr>
                                        <p:cTn id="38" dur="166" decel="50000">
                                          <p:stCondLst>
                                            <p:cond delay="1338"/>
                                          </p:stCondLst>
                                        </p:cTn>
                                        <p:tgtEl>
                                          <p:spTgt spid="8204"/>
                                        </p:tgtEl>
                                      </p:cBhvr>
                                      <p:to x="100000" y="100000"/>
                                    </p:animScale>
                                    <p:animScale>
                                      <p:cBhvr>
                                        <p:cTn id="39" dur="26">
                                          <p:stCondLst>
                                            <p:cond delay="1642"/>
                                          </p:stCondLst>
                                        </p:cTn>
                                        <p:tgtEl>
                                          <p:spTgt spid="8204"/>
                                        </p:tgtEl>
                                      </p:cBhvr>
                                      <p:to x="100000" y="90000"/>
                                    </p:animScale>
                                    <p:animScale>
                                      <p:cBhvr>
                                        <p:cTn id="40" dur="166" decel="50000">
                                          <p:stCondLst>
                                            <p:cond delay="1668"/>
                                          </p:stCondLst>
                                        </p:cTn>
                                        <p:tgtEl>
                                          <p:spTgt spid="8204"/>
                                        </p:tgtEl>
                                      </p:cBhvr>
                                      <p:to x="100000" y="100000"/>
                                    </p:animScale>
                                    <p:animScale>
                                      <p:cBhvr>
                                        <p:cTn id="41" dur="26">
                                          <p:stCondLst>
                                            <p:cond delay="1808"/>
                                          </p:stCondLst>
                                        </p:cTn>
                                        <p:tgtEl>
                                          <p:spTgt spid="8204"/>
                                        </p:tgtEl>
                                      </p:cBhvr>
                                      <p:to x="100000" y="95000"/>
                                    </p:animScale>
                                    <p:animScale>
                                      <p:cBhvr>
                                        <p:cTn id="42" dur="166" decel="50000">
                                          <p:stCondLst>
                                            <p:cond delay="1834"/>
                                          </p:stCondLst>
                                        </p:cTn>
                                        <p:tgtEl>
                                          <p:spTgt spid="820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fade">
                                      <p:cBhvr>
                                        <p:cTn id="47" dur="1000"/>
                                        <p:tgtEl>
                                          <p:spTgt spid="18">
                                            <p:txEl>
                                              <p:pRg st="0" end="0"/>
                                            </p:txEl>
                                          </p:spTgt>
                                        </p:tgtEl>
                                      </p:cBhvr>
                                    </p:animEffect>
                                    <p:anim calcmode="lin" valueType="num">
                                      <p:cBhvr>
                                        <p:cTn id="4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xEl>
                                              <p:pRg st="1" end="1"/>
                                            </p:txEl>
                                          </p:spTgt>
                                        </p:tgtEl>
                                        <p:attrNameLst>
                                          <p:attrName>style.visibility</p:attrName>
                                        </p:attrNameLst>
                                      </p:cBhvr>
                                      <p:to>
                                        <p:strVal val="visible"/>
                                      </p:to>
                                    </p:set>
                                    <p:animEffect transition="in" filter="fade">
                                      <p:cBhvr>
                                        <p:cTn id="54" dur="1000"/>
                                        <p:tgtEl>
                                          <p:spTgt spid="18">
                                            <p:txEl>
                                              <p:pRg st="1" end="1"/>
                                            </p:txEl>
                                          </p:spTgt>
                                        </p:tgtEl>
                                      </p:cBhvr>
                                    </p:animEffect>
                                    <p:anim calcmode="lin" valueType="num">
                                      <p:cBhvr>
                                        <p:cTn id="5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smtClean="0"/>
          </a:p>
          <a:p>
            <a:pPr marL="0" indent="0" algn="ctr">
              <a:buNone/>
            </a:pPr>
            <a:endParaRPr lang="fr-CA" sz="2400" b="1" dirty="0"/>
          </a:p>
          <a:p>
            <a:pPr marL="0" indent="0" algn="ctr">
              <a:buNone/>
            </a:pPr>
            <a:r>
              <a:rPr lang="fr-CA" sz="4800" b="1" dirty="0" smtClean="0"/>
              <a:t>Thématiques</a:t>
            </a:r>
            <a:endParaRPr lang="fr-CA" sz="4800" b="1" dirty="0"/>
          </a:p>
        </p:txBody>
      </p:sp>
    </p:spTree>
    <p:extLst>
      <p:ext uri="{BB962C8B-B14F-4D97-AF65-F5344CB8AC3E}">
        <p14:creationId xmlns:p14="http://schemas.microsoft.com/office/powerpoint/2010/main" xmlns="" val="32435843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57400" y="152400"/>
            <a:ext cx="7086600" cy="1143000"/>
          </a:xfrm>
        </p:spPr>
        <p:txBody>
          <a:bodyPr/>
          <a:lstStyle/>
          <a:p>
            <a:r>
              <a:rPr lang="fr-CA" sz="3400" dirty="0" smtClean="0"/>
              <a:t>Thématiques </a:t>
            </a:r>
            <a:endParaRPr lang="fr-CA" sz="3400" dirty="0"/>
          </a:p>
        </p:txBody>
      </p:sp>
      <p:sp>
        <p:nvSpPr>
          <p:cNvPr id="6" name="Espace réservé du contenu 2"/>
          <p:cNvSpPr txBox="1">
            <a:spLocks/>
          </p:cNvSpPr>
          <p:nvPr/>
        </p:nvSpPr>
        <p:spPr>
          <a:xfrm>
            <a:off x="-13063" y="1312914"/>
            <a:ext cx="9144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CA" sz="2800" b="1" dirty="0" smtClean="0"/>
              <a:t>(Saison, tournois, séries)</a:t>
            </a:r>
          </a:p>
          <a:p>
            <a:pPr marL="0" indent="0" algn="ctr">
              <a:buFont typeface="Arial" pitchFamily="34" charset="0"/>
              <a:buNone/>
            </a:pPr>
            <a:endParaRPr lang="fr-CA" sz="2800" b="1" dirty="0"/>
          </a:p>
        </p:txBody>
      </p:sp>
      <p:sp>
        <p:nvSpPr>
          <p:cNvPr id="8" name="Rectangle 7"/>
          <p:cNvSpPr>
            <a:spLocks noChangeArrowheads="1"/>
          </p:cNvSpPr>
          <p:nvPr/>
        </p:nvSpPr>
        <p:spPr bwMode="auto">
          <a:xfrm>
            <a:off x="754856" y="2031792"/>
            <a:ext cx="7634287" cy="4673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CA" altLang="fr-FR" b="1" dirty="0">
                <a:solidFill>
                  <a:srgbClr val="002060"/>
                </a:solidFill>
                <a:sym typeface="Wingdings" panose="05000000000000000000" pitchFamily="2" charset="2"/>
              </a:rPr>
              <a:t> </a:t>
            </a:r>
          </a:p>
        </p:txBody>
      </p:sp>
      <p:sp>
        <p:nvSpPr>
          <p:cNvPr id="3" name="Rectangle 2"/>
          <p:cNvSpPr/>
          <p:nvPr/>
        </p:nvSpPr>
        <p:spPr>
          <a:xfrm>
            <a:off x="754856" y="2286000"/>
            <a:ext cx="7169944" cy="3046988"/>
          </a:xfrm>
          <a:prstGeom prst="rect">
            <a:avLst/>
          </a:prstGeom>
        </p:spPr>
        <p:txBody>
          <a:bodyPr wrap="square">
            <a:spAutoFit/>
          </a:bodyPr>
          <a:lstStyle/>
          <a:p>
            <a:r>
              <a:rPr lang="fr-CA" sz="1600" dirty="0" smtClean="0">
                <a:latin typeface="lato"/>
              </a:rPr>
              <a:t>Les thématiques sont importantes au bon déroulement des activités.</a:t>
            </a:r>
          </a:p>
          <a:p>
            <a:r>
              <a:rPr lang="fr-CA" sz="1600" dirty="0" smtClean="0">
                <a:latin typeface="lato"/>
              </a:rPr>
              <a:t>  </a:t>
            </a:r>
          </a:p>
          <a:p>
            <a:endParaRPr lang="fr-CA" sz="1600" dirty="0" smtClean="0">
              <a:latin typeface="lato"/>
            </a:endParaRPr>
          </a:p>
          <a:p>
            <a:endParaRPr lang="fr-CA" sz="1600" dirty="0">
              <a:latin typeface="lato"/>
            </a:endParaRPr>
          </a:p>
          <a:p>
            <a:pPr marL="285750" indent="-285750">
              <a:buFont typeface="Wingdings" panose="05000000000000000000" pitchFamily="2" charset="2"/>
              <a:buChar char="§"/>
            </a:pPr>
            <a:r>
              <a:rPr lang="fr-CA" sz="1600" dirty="0" smtClean="0">
                <a:latin typeface="lato"/>
              </a:rPr>
              <a:t>Elles peuvent aider à solidifier l’esprit d’équipe</a:t>
            </a:r>
          </a:p>
          <a:p>
            <a:endParaRPr lang="fr-CA" sz="1600" dirty="0" smtClean="0">
              <a:latin typeface="lato"/>
            </a:endParaRPr>
          </a:p>
          <a:p>
            <a:pPr marL="285750" indent="-285750">
              <a:buFont typeface="Wingdings" panose="05000000000000000000" pitchFamily="2" charset="2"/>
              <a:buChar char="§"/>
            </a:pPr>
            <a:r>
              <a:rPr lang="fr-CA" sz="1600" dirty="0" smtClean="0">
                <a:latin typeface="lato"/>
              </a:rPr>
              <a:t>Elles peuvent aider à atteindre un objectif commun </a:t>
            </a:r>
          </a:p>
          <a:p>
            <a:r>
              <a:rPr lang="fr-CA" sz="1600" dirty="0" smtClean="0">
                <a:latin typeface="lato"/>
              </a:rPr>
              <a:t>     (Gagner un tournoi, des séries, </a:t>
            </a:r>
            <a:r>
              <a:rPr lang="fr-CA" sz="1600" dirty="0" err="1" smtClean="0">
                <a:latin typeface="lato"/>
              </a:rPr>
              <a:t>etc</a:t>
            </a:r>
            <a:r>
              <a:rPr lang="fr-CA" sz="1600" dirty="0" smtClean="0">
                <a:latin typeface="lato"/>
              </a:rPr>
              <a:t>). </a:t>
            </a:r>
          </a:p>
          <a:p>
            <a:pPr marL="285750" indent="-285750">
              <a:buFont typeface="Wingdings" panose="05000000000000000000" pitchFamily="2" charset="2"/>
              <a:buChar char="§"/>
            </a:pPr>
            <a:endParaRPr lang="fr-CA" sz="1600" dirty="0">
              <a:latin typeface="lato"/>
            </a:endParaRPr>
          </a:p>
          <a:p>
            <a:pPr marL="285750" indent="-285750">
              <a:buFont typeface="Wingdings" panose="05000000000000000000" pitchFamily="2" charset="2"/>
              <a:buChar char="§"/>
            </a:pPr>
            <a:r>
              <a:rPr lang="fr-CA" sz="1600" dirty="0" smtClean="0">
                <a:latin typeface="lato"/>
              </a:rPr>
              <a:t>Elles feront vivre une expérience inoubliable aux joueurs. </a:t>
            </a:r>
          </a:p>
          <a:p>
            <a:pPr marL="285750" indent="-285750">
              <a:buFont typeface="Wingdings" panose="05000000000000000000" pitchFamily="2" charset="2"/>
              <a:buChar char="§"/>
            </a:pPr>
            <a:endParaRPr lang="fr-CA" sz="1600" dirty="0">
              <a:latin typeface="lato"/>
            </a:endParaRPr>
          </a:p>
          <a:p>
            <a:pPr marL="285750" indent="-285750">
              <a:buFont typeface="Wingdings" panose="05000000000000000000" pitchFamily="2" charset="2"/>
              <a:buChar char="§"/>
            </a:pPr>
            <a:endParaRPr lang="fr-CA" sz="1600" dirty="0">
              <a:latin typeface="lato"/>
            </a:endParaRPr>
          </a:p>
        </p:txBody>
      </p:sp>
    </p:spTree>
    <p:extLst>
      <p:ext uri="{BB962C8B-B14F-4D97-AF65-F5344CB8AC3E}">
        <p14:creationId xmlns:p14="http://schemas.microsoft.com/office/powerpoint/2010/main" xmlns="" val="55276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57400" y="152400"/>
            <a:ext cx="7086600" cy="1143000"/>
          </a:xfrm>
        </p:spPr>
        <p:txBody>
          <a:bodyPr/>
          <a:lstStyle/>
          <a:p>
            <a:r>
              <a:rPr lang="fr-CA" sz="3400" dirty="0" smtClean="0"/>
              <a:t>Thématiques </a:t>
            </a:r>
            <a:endParaRPr lang="fr-CA" sz="3400" dirty="0"/>
          </a:p>
        </p:txBody>
      </p:sp>
      <p:sp>
        <p:nvSpPr>
          <p:cNvPr id="6" name="Espace réservé du contenu 2"/>
          <p:cNvSpPr txBox="1">
            <a:spLocks/>
          </p:cNvSpPr>
          <p:nvPr/>
        </p:nvSpPr>
        <p:spPr>
          <a:xfrm>
            <a:off x="-13063" y="1312914"/>
            <a:ext cx="9144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CA" sz="2800" b="1" dirty="0" smtClean="0"/>
              <a:t>(Saison, tournois, séries)</a:t>
            </a:r>
          </a:p>
          <a:p>
            <a:pPr marL="0" indent="0" algn="ctr">
              <a:buFont typeface="Arial" pitchFamily="34" charset="0"/>
              <a:buNone/>
            </a:pPr>
            <a:endParaRPr lang="fr-CA" sz="2800" b="1" dirty="0"/>
          </a:p>
        </p:txBody>
      </p:sp>
      <p:sp>
        <p:nvSpPr>
          <p:cNvPr id="8" name="Rectangle 7"/>
          <p:cNvSpPr>
            <a:spLocks noChangeArrowheads="1"/>
          </p:cNvSpPr>
          <p:nvPr/>
        </p:nvSpPr>
        <p:spPr bwMode="auto">
          <a:xfrm>
            <a:off x="754856" y="2031792"/>
            <a:ext cx="7634287" cy="4673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CA" altLang="fr-FR" b="1" dirty="0">
                <a:solidFill>
                  <a:srgbClr val="002060"/>
                </a:solidFill>
                <a:sym typeface="Wingdings" panose="05000000000000000000" pitchFamily="2" charset="2"/>
              </a:rPr>
              <a:t> </a:t>
            </a:r>
          </a:p>
        </p:txBody>
      </p:sp>
      <p:sp>
        <p:nvSpPr>
          <p:cNvPr id="3" name="Rectangle 2"/>
          <p:cNvSpPr/>
          <p:nvPr/>
        </p:nvSpPr>
        <p:spPr>
          <a:xfrm>
            <a:off x="609599" y="3048000"/>
            <a:ext cx="7924801" cy="3170099"/>
          </a:xfrm>
          <a:prstGeom prst="rect">
            <a:avLst/>
          </a:prstGeom>
        </p:spPr>
        <p:txBody>
          <a:bodyPr wrap="square">
            <a:spAutoFit/>
          </a:bodyPr>
          <a:lstStyle/>
          <a:p>
            <a:pPr marL="285750" indent="-285750">
              <a:buFont typeface="Wingdings" panose="05000000000000000000" pitchFamily="2" charset="2"/>
              <a:buChar char="§"/>
            </a:pPr>
            <a:r>
              <a:rPr lang="fr-CA" b="1" dirty="0" smtClean="0"/>
              <a:t>En équipe de 3 participants.</a:t>
            </a:r>
          </a:p>
          <a:p>
            <a:pPr marL="285750" indent="-285750">
              <a:buFont typeface="Wingdings" panose="05000000000000000000" pitchFamily="2" charset="2"/>
              <a:buChar char="§"/>
            </a:pPr>
            <a:endParaRPr lang="fr-CA" b="1" dirty="0"/>
          </a:p>
          <a:p>
            <a:pPr marL="285750" indent="-285750">
              <a:buFont typeface="Wingdings" panose="05000000000000000000" pitchFamily="2" charset="2"/>
              <a:buChar char="§"/>
            </a:pPr>
            <a:r>
              <a:rPr lang="fr-CA" b="1" dirty="0" smtClean="0"/>
              <a:t>10 minutes</a:t>
            </a:r>
          </a:p>
          <a:p>
            <a:pPr marL="285750" indent="-285750">
              <a:buFont typeface="Wingdings" panose="05000000000000000000" pitchFamily="2" charset="2"/>
              <a:buChar char="§"/>
            </a:pPr>
            <a:endParaRPr lang="fr-CA" b="1" dirty="0" smtClean="0"/>
          </a:p>
          <a:p>
            <a:pPr marL="285750" indent="-285750">
              <a:buFont typeface="Wingdings" panose="05000000000000000000" pitchFamily="2" charset="2"/>
              <a:buChar char="§"/>
            </a:pPr>
            <a:r>
              <a:rPr lang="fr-CA" sz="1600" b="1" dirty="0" smtClean="0">
                <a:latin typeface="lato"/>
              </a:rPr>
              <a:t>Chaque équipe se voit remettre un thème (Saison, tournois, séries).</a:t>
            </a:r>
          </a:p>
          <a:p>
            <a:pPr marL="285750" indent="-285750">
              <a:buFont typeface="Wingdings" panose="05000000000000000000" pitchFamily="2" charset="2"/>
              <a:buChar char="§"/>
            </a:pPr>
            <a:endParaRPr lang="fr-CA" sz="1600" b="1" dirty="0" smtClean="0">
              <a:latin typeface="lato"/>
            </a:endParaRPr>
          </a:p>
          <a:p>
            <a:pPr marL="285750" indent="-285750">
              <a:buFont typeface="Wingdings" panose="05000000000000000000" pitchFamily="2" charset="2"/>
              <a:buChar char="§"/>
            </a:pPr>
            <a:r>
              <a:rPr lang="fr-CA" sz="1600" b="1" dirty="0" smtClean="0">
                <a:latin typeface="lato"/>
              </a:rPr>
              <a:t>Trouvez une idée de thématique plaisante pour une équipe.</a:t>
            </a:r>
          </a:p>
          <a:p>
            <a:pPr marL="285750" indent="-285750">
              <a:buFont typeface="Wingdings" panose="05000000000000000000" pitchFamily="2" charset="2"/>
              <a:buChar char="§"/>
            </a:pPr>
            <a:endParaRPr lang="fr-CA" sz="1600" b="1" dirty="0">
              <a:latin typeface="lato"/>
            </a:endParaRPr>
          </a:p>
          <a:p>
            <a:pPr marL="285750" indent="-285750">
              <a:buFont typeface="Wingdings" panose="05000000000000000000" pitchFamily="2" charset="2"/>
              <a:buChar char="§"/>
            </a:pPr>
            <a:r>
              <a:rPr lang="fr-CA" sz="1600" b="1" dirty="0" smtClean="0">
                <a:latin typeface="lato"/>
              </a:rPr>
              <a:t>Écrivez ce en quoi consiste la thématique.</a:t>
            </a:r>
          </a:p>
          <a:p>
            <a:pPr marL="285750" indent="-285750">
              <a:buFont typeface="Wingdings" panose="05000000000000000000" pitchFamily="2" charset="2"/>
              <a:buChar char="§"/>
            </a:pPr>
            <a:endParaRPr lang="fr-CA" sz="1600" b="1" dirty="0">
              <a:latin typeface="lato"/>
            </a:endParaRPr>
          </a:p>
          <a:p>
            <a:pPr marL="285750" indent="-285750">
              <a:buFont typeface="Wingdings" panose="05000000000000000000" pitchFamily="2" charset="2"/>
              <a:buChar char="§"/>
            </a:pPr>
            <a:r>
              <a:rPr lang="fr-CA" sz="1600" b="1" dirty="0" smtClean="0">
                <a:latin typeface="lato"/>
              </a:rPr>
              <a:t>Si vous avez terminé avant le temps, trouvez une thématique sous un autre thème (Saison, tournois, séries).  </a:t>
            </a:r>
            <a:endParaRPr lang="fr-CA" sz="1600" dirty="0" smtClean="0">
              <a:latin typeface="lato"/>
            </a:endParaRPr>
          </a:p>
        </p:txBody>
      </p:sp>
      <p:sp>
        <p:nvSpPr>
          <p:cNvPr id="7" name="AutoShape 24"/>
          <p:cNvSpPr txBox="1">
            <a:spLocks noChangeArrowheads="1"/>
          </p:cNvSpPr>
          <p:nvPr/>
        </p:nvSpPr>
        <p:spPr bwMode="auto">
          <a:xfrm>
            <a:off x="2380161" y="2022167"/>
            <a:ext cx="4357552" cy="578882"/>
          </a:xfrm>
          <a:prstGeom prst="roundRect">
            <a:avLst>
              <a:gd name="adj" fmla="val 16667"/>
            </a:avLst>
          </a:prstGeom>
          <a:solidFill>
            <a:schemeClr val="bg1">
              <a:lumMod val="75000"/>
            </a:schemeClr>
          </a:solidFill>
          <a:ln w="57150" cmpd="thickThin">
            <a:solidFill>
              <a:srgbClr val="003366"/>
            </a:solidFill>
            <a:round/>
            <a:headEnd/>
            <a:tailEnd/>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9pPr>
          </a:lstStyle>
          <a:p>
            <a:pPr algn="ctr">
              <a:spcBef>
                <a:spcPct val="50000"/>
              </a:spcBef>
              <a:buFontTx/>
              <a:buNone/>
            </a:pPr>
            <a:r>
              <a:rPr lang="fr-CA" altLang="fr-FR" sz="2800" b="1" dirty="0" smtClean="0">
                <a:solidFill>
                  <a:srgbClr val="003366"/>
                </a:solidFill>
                <a:latin typeface="Comic Sans MS" panose="030F0702030302020204" pitchFamily="66" charset="0"/>
              </a:rPr>
              <a:t>Petit exercice</a:t>
            </a:r>
          </a:p>
        </p:txBody>
      </p:sp>
    </p:spTree>
    <p:extLst>
      <p:ext uri="{BB962C8B-B14F-4D97-AF65-F5344CB8AC3E}">
        <p14:creationId xmlns:p14="http://schemas.microsoft.com/office/powerpoint/2010/main" xmlns="" val="313122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Thématiques</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2000" dirty="0"/>
          </a:p>
        </p:txBody>
      </p:sp>
      <p:sp>
        <p:nvSpPr>
          <p:cNvPr id="2" name="Rectangle 1"/>
          <p:cNvSpPr/>
          <p:nvPr/>
        </p:nvSpPr>
        <p:spPr>
          <a:xfrm>
            <a:off x="2063215" y="3200400"/>
            <a:ext cx="5017569"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10</a:t>
            </a:r>
            <a:r>
              <a:rPr lang="fr-F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minutes</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1396000466"/>
      </p:ext>
    </p:extLst>
  </p:cSld>
  <p:clrMapOvr>
    <a:masterClrMapping/>
  </p:clrMapOvr>
  <mc:AlternateContent xmlns:mc="http://schemas.openxmlformats.org/markup-compatibility/2006">
    <mc:Choice xmlns:p14="http://schemas.microsoft.com/office/powerpoint/2010/main" xmlns="" Requires="p14">
      <p:transition spd="slow" p14:dur="2000" advClick="0" advTm="180000"/>
    </mc:Choice>
    <mc:Fallback>
      <p:transition spd="slow" advClick="0" advTm="180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Thématiques</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2800" b="1" dirty="0"/>
          </a:p>
          <a:p>
            <a:pPr marL="0" indent="0">
              <a:buNone/>
            </a:pPr>
            <a:endParaRPr lang="fr-CA" sz="2000" dirty="0"/>
          </a:p>
        </p:txBody>
      </p:sp>
      <p:sp>
        <p:nvSpPr>
          <p:cNvPr id="6" name="Rectangle 5"/>
          <p:cNvSpPr/>
          <p:nvPr/>
        </p:nvSpPr>
        <p:spPr>
          <a:xfrm>
            <a:off x="1260207" y="2722874"/>
            <a:ext cx="6623585"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TEMPS ÉCOULÉ</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0" y="4590382"/>
            <a:ext cx="9144000" cy="461665"/>
          </a:xfrm>
          <a:prstGeom prst="rect">
            <a:avLst/>
          </a:prstGeom>
        </p:spPr>
        <p:txBody>
          <a:bodyPr wrap="square">
            <a:spAutoFit/>
          </a:bodyPr>
          <a:lstStyle/>
          <a:p>
            <a:pPr marL="342900" indent="-342900" algn="ctr">
              <a:buFont typeface="Wingdings" panose="05000000000000000000" pitchFamily="2" charset="2"/>
              <a:buChar char="§"/>
            </a:pPr>
            <a:r>
              <a:rPr lang="fr-CA" sz="2400" b="1" dirty="0">
                <a:solidFill>
                  <a:srgbClr val="002060"/>
                </a:solidFill>
              </a:rPr>
              <a:t>Un </a:t>
            </a:r>
            <a:r>
              <a:rPr lang="fr-CA" sz="2000" b="1" dirty="0">
                <a:solidFill>
                  <a:srgbClr val="002060"/>
                </a:solidFill>
              </a:rPr>
              <a:t>porte-parole</a:t>
            </a:r>
            <a:r>
              <a:rPr lang="fr-CA" sz="2400" b="1" dirty="0">
                <a:solidFill>
                  <a:srgbClr val="002060"/>
                </a:solidFill>
              </a:rPr>
              <a:t> partage les idées de son équipe avec les autres. </a:t>
            </a:r>
          </a:p>
        </p:txBody>
      </p:sp>
    </p:spTree>
    <p:extLst>
      <p:ext uri="{BB962C8B-B14F-4D97-AF65-F5344CB8AC3E}">
        <p14:creationId xmlns:p14="http://schemas.microsoft.com/office/powerpoint/2010/main" xmlns="" val="31264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57400" y="152400"/>
            <a:ext cx="7086600" cy="1143000"/>
          </a:xfrm>
        </p:spPr>
        <p:txBody>
          <a:bodyPr/>
          <a:lstStyle/>
          <a:p>
            <a:r>
              <a:rPr lang="fr-CA" sz="3400" dirty="0" smtClean="0"/>
              <a:t>Thématiques </a:t>
            </a:r>
            <a:endParaRPr lang="fr-CA" sz="3400" dirty="0"/>
          </a:p>
        </p:txBody>
      </p:sp>
      <p:sp>
        <p:nvSpPr>
          <p:cNvPr id="6" name="Espace réservé du contenu 2"/>
          <p:cNvSpPr txBox="1">
            <a:spLocks/>
          </p:cNvSpPr>
          <p:nvPr/>
        </p:nvSpPr>
        <p:spPr>
          <a:xfrm>
            <a:off x="-13063" y="1312914"/>
            <a:ext cx="9144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2800" b="1" i="0" u="none" strike="noStrike" kern="1200" cap="none" spc="0" normalizeH="0" baseline="0" noProof="0" dirty="0" smtClean="0">
                <a:ln>
                  <a:noFill/>
                </a:ln>
                <a:solidFill>
                  <a:srgbClr val="002060"/>
                </a:solidFill>
                <a:effectLst/>
                <a:uLnTx/>
                <a:uFillTx/>
                <a:latin typeface="Calibri"/>
                <a:ea typeface="+mn-ea"/>
                <a:cs typeface="+mn-cs"/>
              </a:rPr>
              <a:t>(Saison, tournois, séries)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Rectangle 2"/>
          <p:cNvSpPr/>
          <p:nvPr/>
        </p:nvSpPr>
        <p:spPr>
          <a:xfrm>
            <a:off x="228600" y="2209800"/>
            <a:ext cx="8312944"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dirty="0" smtClean="0">
                <a:solidFill>
                  <a:prstClr val="black"/>
                </a:solidFill>
                <a:latin typeface="lato"/>
              </a:rPr>
              <a:t>Quelques idées </a:t>
            </a:r>
            <a:r>
              <a:rPr lang="fr-CA" sz="1600" dirty="0" smtClean="0">
                <a:solidFill>
                  <a:prstClr val="black"/>
                </a:solidFill>
                <a:latin typeface="lato"/>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1600" b="1" dirty="0" smtClean="0">
                <a:solidFill>
                  <a:prstClr val="black"/>
                </a:solidFill>
                <a:latin typeface="lato"/>
              </a:rPr>
              <a:t>Thématique soldat (Séries):  </a:t>
            </a:r>
            <a:r>
              <a:rPr lang="fr-CA" sz="1600" dirty="0" smtClean="0">
                <a:solidFill>
                  <a:prstClr val="black"/>
                </a:solidFill>
                <a:latin typeface="lato"/>
              </a:rPr>
              <a:t>Tous les joueurs doivent se sacrifier pour l’équipe.  Accepter son rôle, bloquer des tirs, travailler à chaque présence, etc.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CA" sz="1600" dirty="0" smtClean="0">
              <a:solidFill>
                <a:prstClr val="black"/>
              </a:solidFill>
              <a:latin typeface="lato"/>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600" b="1" i="0" u="none" strike="noStrike" kern="1200" cap="none" spc="0" normalizeH="0" baseline="0" noProof="0" dirty="0" smtClean="0">
                <a:ln>
                  <a:noFill/>
                </a:ln>
                <a:solidFill>
                  <a:prstClr val="black"/>
                </a:solidFill>
                <a:effectLst/>
                <a:uLnTx/>
                <a:uFillTx/>
                <a:latin typeface="lato"/>
                <a:ea typeface="+mn-ea"/>
                <a:cs typeface="+mn-cs"/>
              </a:rPr>
              <a:t>Thématique</a:t>
            </a:r>
            <a:r>
              <a:rPr kumimoji="0" lang="fr-CA" sz="1600" b="1" i="0" u="none" strike="noStrike" kern="1200" cap="none" spc="0" normalizeH="0" noProof="0" dirty="0" smtClean="0">
                <a:ln>
                  <a:noFill/>
                </a:ln>
                <a:solidFill>
                  <a:prstClr val="black"/>
                </a:solidFill>
                <a:effectLst/>
                <a:uLnTx/>
                <a:uFillTx/>
                <a:latin typeface="lato"/>
                <a:ea typeface="+mn-ea"/>
                <a:cs typeface="+mn-cs"/>
              </a:rPr>
              <a:t> des pays (Tournois) </a:t>
            </a:r>
            <a:r>
              <a:rPr kumimoji="0" lang="fr-CA" sz="1600" b="0" i="0" u="none" strike="noStrike" kern="1200" cap="none" spc="0" normalizeH="0" noProof="0" dirty="0" smtClean="0">
                <a:ln>
                  <a:noFill/>
                </a:ln>
                <a:solidFill>
                  <a:prstClr val="black"/>
                </a:solidFill>
                <a:effectLst/>
                <a:uLnTx/>
                <a:uFillTx/>
                <a:latin typeface="lato"/>
                <a:ea typeface="+mn-ea"/>
                <a:cs typeface="+mn-cs"/>
              </a:rPr>
              <a:t>:  Choisir un pays (olympique) qui représente votre équipe.  </a:t>
            </a:r>
            <a:r>
              <a:rPr kumimoji="0" lang="fr-CA" sz="1600" b="0" i="0" u="none" strike="noStrike" kern="1200" cap="none" spc="0" normalizeH="0" baseline="0" noProof="0" dirty="0" smtClean="0">
                <a:ln>
                  <a:noFill/>
                </a:ln>
                <a:solidFill>
                  <a:prstClr val="black"/>
                </a:solidFill>
                <a:effectLst/>
                <a:uLnTx/>
                <a:uFillTx/>
                <a:latin typeface="lato"/>
                <a:ea typeface="+mn-ea"/>
                <a:cs typeface="+mn-cs"/>
              </a:rPr>
              <a:t> Pendant la durée</a:t>
            </a:r>
            <a:r>
              <a:rPr lang="fr-CA" sz="1600" dirty="0">
                <a:solidFill>
                  <a:prstClr val="black"/>
                </a:solidFill>
                <a:latin typeface="lato"/>
              </a:rPr>
              <a:t> </a:t>
            </a:r>
            <a:r>
              <a:rPr lang="fr-CA" sz="1600" dirty="0" smtClean="0">
                <a:solidFill>
                  <a:prstClr val="black"/>
                </a:solidFill>
                <a:latin typeface="lato"/>
              </a:rPr>
              <a:t>d’un tournoi, accrochez des drapeaux dans votre vestiaire, appelez toujours votre équipe par le nom du pays (Team Canada, USA, etc.)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CA" sz="1600" dirty="0" smtClean="0">
              <a:solidFill>
                <a:prstClr val="black"/>
              </a:solidFill>
              <a:latin typeface="lato"/>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1600" b="1" dirty="0" smtClean="0">
                <a:solidFill>
                  <a:prstClr val="black"/>
                </a:solidFill>
                <a:latin typeface="lato"/>
              </a:rPr>
              <a:t>Thématique Rouge-Jaune-Vert (Saison) </a:t>
            </a:r>
            <a:r>
              <a:rPr lang="fr-CA" sz="1600" dirty="0" smtClean="0">
                <a:solidFill>
                  <a:prstClr val="black"/>
                </a:solidFill>
                <a:latin typeface="lato"/>
              </a:rPr>
              <a:t>: Utiliser un code de couleur pour diviser les parties de votre saison régulière.  De cette façon, vos joueurs comprendront l’importante de chacune des parties. </a:t>
            </a:r>
          </a:p>
          <a:p>
            <a:pPr marR="0" lvl="0" algn="l" defTabSz="914400" rtl="0" eaLnBrk="1" fontAlgn="auto" latinLnBrk="0" hangingPunct="1">
              <a:lnSpc>
                <a:spcPct val="100000"/>
              </a:lnSpc>
              <a:spcBef>
                <a:spcPts val="0"/>
              </a:spcBef>
              <a:spcAft>
                <a:spcPts val="0"/>
              </a:spcAft>
              <a:buClrTx/>
              <a:buSzTx/>
              <a:tabLst/>
              <a:defRPr/>
            </a:pPr>
            <a:endParaRPr lang="fr-CA" sz="1600" dirty="0" smtClean="0">
              <a:solidFill>
                <a:prstClr val="black"/>
              </a:solidFill>
              <a:latin typeface="lato"/>
            </a:endParaRPr>
          </a:p>
          <a:p>
            <a:pPr marR="0" lvl="0" algn="l" defTabSz="914400" rtl="0" eaLnBrk="1" fontAlgn="auto" latinLnBrk="0" hangingPunct="1">
              <a:lnSpc>
                <a:spcPct val="100000"/>
              </a:lnSpc>
              <a:spcBef>
                <a:spcPts val="0"/>
              </a:spcBef>
              <a:spcAft>
                <a:spcPts val="0"/>
              </a:spcAft>
              <a:buClrTx/>
              <a:buSzTx/>
              <a:tabLst/>
              <a:defRPr/>
            </a:pPr>
            <a:r>
              <a:rPr lang="fr-CA" sz="1600" dirty="0">
                <a:solidFill>
                  <a:prstClr val="black"/>
                </a:solidFill>
                <a:latin typeface="lato"/>
              </a:rPr>
              <a:t>	</a:t>
            </a:r>
            <a:r>
              <a:rPr lang="fr-CA" sz="1600" b="1" dirty="0" smtClean="0">
                <a:solidFill>
                  <a:srgbClr val="FF0000"/>
                </a:solidFill>
                <a:latin typeface="lato"/>
              </a:rPr>
              <a:t>Rouge</a:t>
            </a:r>
            <a:r>
              <a:rPr lang="fr-CA" sz="1600" dirty="0" smtClean="0">
                <a:solidFill>
                  <a:prstClr val="black"/>
                </a:solidFill>
                <a:latin typeface="lato"/>
              </a:rPr>
              <a:t> :	Partie critique (Partie d’élimination, de tournois, séries, etc.).</a:t>
            </a:r>
          </a:p>
          <a:p>
            <a:pPr marR="0" lvl="0" algn="l" defTabSz="914400" rtl="0" eaLnBrk="1" fontAlgn="auto" latinLnBrk="0" hangingPunct="1">
              <a:lnSpc>
                <a:spcPct val="100000"/>
              </a:lnSpc>
              <a:spcBef>
                <a:spcPts val="0"/>
              </a:spcBef>
              <a:spcAft>
                <a:spcPts val="0"/>
              </a:spcAft>
              <a:buClrTx/>
              <a:buSzTx/>
              <a:tabLst/>
              <a:defRPr/>
            </a:pPr>
            <a:r>
              <a:rPr lang="fr-CA" sz="1600" dirty="0">
                <a:solidFill>
                  <a:prstClr val="black"/>
                </a:solidFill>
                <a:latin typeface="lato"/>
              </a:rPr>
              <a:t>	</a:t>
            </a:r>
            <a:r>
              <a:rPr lang="fr-CA" sz="1600" b="1" dirty="0" smtClean="0">
                <a:solidFill>
                  <a:srgbClr val="FFFF00"/>
                </a:solidFill>
                <a:latin typeface="lato"/>
              </a:rPr>
              <a:t>Jaune</a:t>
            </a:r>
            <a:r>
              <a:rPr lang="fr-CA" sz="1600" dirty="0" smtClean="0">
                <a:solidFill>
                  <a:prstClr val="black"/>
                </a:solidFill>
                <a:latin typeface="lato"/>
              </a:rPr>
              <a:t> : 	Partie assez importante (préparation pour un match rouge).</a:t>
            </a:r>
          </a:p>
          <a:p>
            <a:pPr marR="0" lvl="0" algn="l" defTabSz="914400" rtl="0" eaLnBrk="1" fontAlgn="auto" latinLnBrk="0" hangingPunct="1">
              <a:lnSpc>
                <a:spcPct val="100000"/>
              </a:lnSpc>
              <a:spcBef>
                <a:spcPts val="0"/>
              </a:spcBef>
              <a:spcAft>
                <a:spcPts val="0"/>
              </a:spcAft>
              <a:buClrTx/>
              <a:buSzTx/>
              <a:tabLst/>
              <a:defRPr/>
            </a:pPr>
            <a:r>
              <a:rPr lang="fr-CA" sz="1600" dirty="0">
                <a:solidFill>
                  <a:prstClr val="black"/>
                </a:solidFill>
                <a:latin typeface="lato"/>
              </a:rPr>
              <a:t>	</a:t>
            </a:r>
            <a:r>
              <a:rPr lang="fr-CA" sz="1600" b="1" dirty="0" smtClean="0">
                <a:solidFill>
                  <a:srgbClr val="00B050"/>
                </a:solidFill>
                <a:latin typeface="lato"/>
              </a:rPr>
              <a:t>Vert </a:t>
            </a:r>
            <a:r>
              <a:rPr lang="fr-CA" sz="1600" dirty="0" smtClean="0">
                <a:solidFill>
                  <a:prstClr val="black"/>
                </a:solidFill>
                <a:latin typeface="lato"/>
              </a:rPr>
              <a:t>: 	Partie régulière (Pour se peaufiner, pour expérimenter, etc.).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1600" b="0" i="0" u="none" strike="noStrike" kern="1200" cap="none" spc="0" normalizeH="0" baseline="0" noProof="0" dirty="0" smtClean="0">
              <a:ln>
                <a:noFill/>
              </a:ln>
              <a:solidFill>
                <a:prstClr val="black"/>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CA" sz="1600" b="0" i="0" u="none" strike="noStrike" kern="1200" cap="none" spc="0" normalizeH="0" baseline="0" noProof="0" dirty="0">
              <a:ln>
                <a:noFill/>
              </a:ln>
              <a:solidFill>
                <a:prstClr val="black"/>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CA" sz="1600" b="0" i="0" u="none" strike="noStrike" kern="1200" cap="none" spc="0" normalizeH="0" baseline="0" noProof="0" dirty="0">
              <a:ln>
                <a:noFill/>
              </a:ln>
              <a:solidFill>
                <a:prstClr val="black"/>
              </a:solidFill>
              <a:effectLst/>
              <a:uLnTx/>
              <a:uFillTx/>
              <a:latin typeface="lato"/>
              <a:ea typeface="+mn-ea"/>
              <a:cs typeface="+mn-cs"/>
            </a:endParaRPr>
          </a:p>
        </p:txBody>
      </p:sp>
    </p:spTree>
    <p:extLst>
      <p:ext uri="{BB962C8B-B14F-4D97-AF65-F5344CB8AC3E}">
        <p14:creationId xmlns:p14="http://schemas.microsoft.com/office/powerpoint/2010/main" xmlns="" val="411840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57400" y="152400"/>
            <a:ext cx="7086600" cy="1143000"/>
          </a:xfrm>
        </p:spPr>
        <p:txBody>
          <a:bodyPr/>
          <a:lstStyle/>
          <a:p>
            <a:r>
              <a:rPr lang="fr-CA" sz="3400" dirty="0" smtClean="0"/>
              <a:t>Thématiques </a:t>
            </a:r>
            <a:endParaRPr lang="fr-CA" sz="3400" dirty="0"/>
          </a:p>
        </p:txBody>
      </p:sp>
      <p:sp>
        <p:nvSpPr>
          <p:cNvPr id="6" name="Espace réservé du contenu 2"/>
          <p:cNvSpPr txBox="1">
            <a:spLocks/>
          </p:cNvSpPr>
          <p:nvPr/>
        </p:nvSpPr>
        <p:spPr>
          <a:xfrm>
            <a:off x="-13063" y="1312914"/>
            <a:ext cx="9144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sz="2800" b="1" dirty="0" smtClean="0">
                <a:latin typeface="Calibri"/>
              </a:rPr>
              <a:t>En résumé</a:t>
            </a:r>
            <a:endParaRPr kumimoji="0" lang="fr-CA"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Rectangle 2"/>
          <p:cNvSpPr/>
          <p:nvPr/>
        </p:nvSpPr>
        <p:spPr>
          <a:xfrm>
            <a:off x="228600" y="2209800"/>
            <a:ext cx="8312944"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noProof="0" dirty="0" smtClean="0">
                <a:solidFill>
                  <a:prstClr val="black"/>
                </a:solidFill>
                <a:latin typeface="lato"/>
              </a:rPr>
              <a:t>Pour le joueur, cette méthode fera la différence entre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dirty="0">
              <a:solidFill>
                <a:prstClr val="black"/>
              </a:solidFill>
              <a:latin typeface="lato"/>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600" b="1" noProof="0" dirty="0" smtClean="0">
                <a:solidFill>
                  <a:prstClr val="black"/>
                </a:solidFill>
                <a:latin typeface="lato"/>
              </a:rPr>
              <a:t>J’ai eu une belle saison </a:t>
            </a:r>
          </a:p>
          <a:p>
            <a:pPr marR="0" lvl="0" algn="l" defTabSz="914400" rtl="0" eaLnBrk="1" fontAlgn="auto" latinLnBrk="0" hangingPunct="1">
              <a:lnSpc>
                <a:spcPct val="100000"/>
              </a:lnSpc>
              <a:spcBef>
                <a:spcPts val="0"/>
              </a:spcBef>
              <a:spcAft>
                <a:spcPts val="0"/>
              </a:spcAft>
              <a:buClrTx/>
              <a:buSzTx/>
              <a:tabLst/>
              <a:defRPr/>
            </a:pPr>
            <a:r>
              <a:rPr lang="fr-CA" sz="1600" b="1" noProof="0" dirty="0" smtClean="0">
                <a:solidFill>
                  <a:prstClr val="black"/>
                </a:solidFill>
                <a:latin typeface="lato"/>
              </a:rPr>
              <a:t>	ou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600" b="1" noProof="0" dirty="0" smtClean="0">
                <a:solidFill>
                  <a:prstClr val="black"/>
                </a:solidFill>
                <a:latin typeface="lato"/>
              </a:rPr>
              <a:t>j’ai eu une saison dont je vais toujours me souvenir.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dirty="0">
              <a:solidFill>
                <a:prstClr val="black"/>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noProof="0" dirty="0" smtClean="0">
                <a:solidFill>
                  <a:prstClr val="black"/>
                </a:solidFill>
                <a:latin typeface="lato"/>
              </a:rPr>
              <a:t>Dans les faits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noProof="0" dirty="0" smtClean="0">
              <a:solidFill>
                <a:prstClr val="black"/>
              </a:solidFill>
              <a:latin typeface="lato"/>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600" b="1" dirty="0" smtClean="0">
                <a:solidFill>
                  <a:prstClr val="black"/>
                </a:solidFill>
                <a:latin typeface="lato"/>
              </a:rPr>
              <a:t>Les joueurs se rappelleront de vous pour ces concepts d’équipes positifs.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600" b="1" dirty="0" smtClean="0">
                <a:solidFill>
                  <a:prstClr val="black"/>
                </a:solidFill>
                <a:latin typeface="lato"/>
              </a:rPr>
              <a:t>Ils vous en parleront plus tard lorsqu’ils vous croiseront.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600" b="1" noProof="0" dirty="0" smtClean="0">
                <a:solidFill>
                  <a:prstClr val="black"/>
                </a:solidFill>
                <a:latin typeface="lato"/>
              </a:rPr>
              <a:t>Vous aurez peut-être trouvé une façon de remporter un événement </a:t>
            </a:r>
            <a:endParaRPr kumimoji="0" lang="fr-CA" sz="1600" b="0" i="0" u="none" strike="noStrike" kern="1200" cap="none" spc="0" normalizeH="0" baseline="0" noProof="0" dirty="0">
              <a:ln>
                <a:noFill/>
              </a:ln>
              <a:solidFill>
                <a:prstClr val="black"/>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CA" sz="1600" b="0" i="0" u="none" strike="noStrike" kern="1200" cap="none" spc="0" normalizeH="0" baseline="0" noProof="0" dirty="0">
              <a:ln>
                <a:noFill/>
              </a:ln>
              <a:solidFill>
                <a:prstClr val="black"/>
              </a:solidFill>
              <a:effectLst/>
              <a:uLnTx/>
              <a:uFillTx/>
              <a:latin typeface="lato"/>
              <a:ea typeface="+mn-ea"/>
              <a:cs typeface="+mn-cs"/>
            </a:endParaRPr>
          </a:p>
        </p:txBody>
      </p:sp>
      <p:sp>
        <p:nvSpPr>
          <p:cNvPr id="2" name="Rectangle 1"/>
          <p:cNvSpPr/>
          <p:nvPr/>
        </p:nvSpPr>
        <p:spPr>
          <a:xfrm>
            <a:off x="1577196" y="5287565"/>
            <a:ext cx="5963492" cy="1077218"/>
          </a:xfrm>
          <a:prstGeom prst="rect">
            <a:avLst/>
          </a:prstGeom>
          <a:noFill/>
        </p:spPr>
        <p:txBody>
          <a:bodyPr wrap="none" lIns="91440" tIns="45720" rIns="91440" bIns="45720">
            <a:spAutoFit/>
          </a:bodyPr>
          <a:lstStyle/>
          <a:p>
            <a:pPr algn="ctr"/>
            <a:r>
              <a:rPr lang="fr-FR" sz="3200" b="1" dirty="0" smtClean="0">
                <a:ln w="9525">
                  <a:solidFill>
                    <a:schemeClr val="bg1"/>
                  </a:solidFill>
                  <a:prstDash val="solid"/>
                </a:ln>
                <a:effectLst>
                  <a:outerShdw blurRad="12700" dist="38100" dir="2700000" algn="tl" rotWithShape="0">
                    <a:schemeClr val="bg1">
                      <a:lumMod val="50000"/>
                    </a:schemeClr>
                  </a:outerShdw>
                </a:effectLst>
              </a:rPr>
              <a:t>Ne pas oublier l’objectif premier : </a:t>
            </a:r>
            <a:br>
              <a:rPr lang="fr-FR" sz="3200" b="1" dirty="0" smtClean="0">
                <a:ln w="9525">
                  <a:solidFill>
                    <a:schemeClr val="bg1"/>
                  </a:solidFill>
                  <a:prstDash val="solid"/>
                </a:ln>
                <a:effectLst>
                  <a:outerShdw blurRad="12700" dist="38100" dir="2700000" algn="tl" rotWithShape="0">
                    <a:schemeClr val="bg1">
                      <a:lumMod val="50000"/>
                    </a:schemeClr>
                  </a:outerShdw>
                </a:effectLst>
              </a:rPr>
            </a:br>
            <a:r>
              <a:rPr lang="fr-FR" sz="3200" b="1" dirty="0" smtClean="0">
                <a:ln w="9525">
                  <a:solidFill>
                    <a:schemeClr val="bg1"/>
                  </a:solidFill>
                  <a:prstDash val="solid"/>
                </a:ln>
                <a:effectLst>
                  <a:outerShdw blurRad="12700" dist="38100" dir="2700000" algn="tl" rotWithShape="0">
                    <a:schemeClr val="bg1">
                      <a:lumMod val="50000"/>
                    </a:schemeClr>
                  </a:outerShdw>
                </a:effectLst>
              </a:rPr>
              <a:t>Faire ‘’ Tripper les jeunes ‘’.  </a:t>
            </a:r>
            <a:endParaRPr lang="fr-FR"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4048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a:spLocks noGrp="1"/>
          </p:cNvSpPr>
          <p:nvPr>
            <p:ph type="title"/>
          </p:nvPr>
        </p:nvSpPr>
        <p:spPr>
          <a:xfrm>
            <a:off x="1371600" y="3048000"/>
            <a:ext cx="6553200" cy="1143000"/>
          </a:xfrm>
        </p:spPr>
        <p:txBody>
          <a:bodyPr/>
          <a:lstStyle/>
          <a:p>
            <a:r>
              <a:rPr lang="fr-CA" sz="9600" dirty="0" smtClean="0"/>
              <a:t>DÎNER</a:t>
            </a:r>
            <a:endParaRPr lang="fr-CA" sz="9600" dirty="0"/>
          </a:p>
        </p:txBody>
      </p:sp>
    </p:spTree>
    <p:extLst>
      <p:ext uri="{BB962C8B-B14F-4D97-AF65-F5344CB8AC3E}">
        <p14:creationId xmlns:p14="http://schemas.microsoft.com/office/powerpoint/2010/main" xmlns="" val="1603262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Introduction au programme</a:t>
            </a:r>
            <a:endParaRPr lang="fr-CA" dirty="0"/>
          </a:p>
        </p:txBody>
      </p:sp>
      <p:sp>
        <p:nvSpPr>
          <p:cNvPr id="6" name="Text Box 22"/>
          <p:cNvSpPr txBox="1">
            <a:spLocks noGrp="1" noChangeArrowheads="1"/>
          </p:cNvSpPr>
          <p:nvPr>
            <p:ph idx="1"/>
          </p:nvPr>
        </p:nvSpPr>
        <p:spPr bwMode="auto">
          <a:xfrm>
            <a:off x="304800" y="1567543"/>
            <a:ext cx="8382000" cy="830997"/>
          </a:xfrm>
          <a:prstGeom prst="rect">
            <a:avLst/>
          </a:prstGeom>
          <a:solidFill>
            <a:schemeClr val="bg1"/>
          </a:solidFill>
          <a:ln w="38100">
            <a:solidFill>
              <a:srgbClr val="003366"/>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CA" altLang="fr-FR" sz="2400" b="1" dirty="0">
                <a:solidFill>
                  <a:srgbClr val="003366"/>
                </a:solidFill>
                <a:latin typeface="Calibri" panose="020F0502020204030204" pitchFamily="34" charset="0"/>
              </a:rPr>
              <a:t>Cette formation sera donnée aux entraîneurs en fonction des joueurs avec lesquels ils auront à travailler   </a:t>
            </a:r>
            <a:endParaRPr lang="fr-CA" altLang="fr-FR" sz="2400" dirty="0">
              <a:latin typeface="Calibri" panose="020F0502020204030204" pitchFamily="34" charset="0"/>
            </a:endParaRPr>
          </a:p>
        </p:txBody>
      </p:sp>
      <p:sp>
        <p:nvSpPr>
          <p:cNvPr id="7" name="Text Box 1591"/>
          <p:cNvSpPr txBox="1">
            <a:spLocks noChangeArrowheads="1"/>
          </p:cNvSpPr>
          <p:nvPr/>
        </p:nvSpPr>
        <p:spPr bwMode="auto">
          <a:xfrm>
            <a:off x="304800" y="2667000"/>
            <a:ext cx="4067175" cy="1077218"/>
          </a:xfrm>
          <a:prstGeom prst="rect">
            <a:avLst/>
          </a:prstGeom>
          <a:solidFill>
            <a:schemeClr val="bg1"/>
          </a:solidFill>
          <a:ln w="38100">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600" b="1" dirty="0" err="1">
                <a:solidFill>
                  <a:srgbClr val="003366"/>
                </a:solidFill>
                <a:latin typeface="Calibri" panose="020F0502020204030204" pitchFamily="34" charset="0"/>
              </a:rPr>
              <a:t>Bantam</a:t>
            </a:r>
            <a:r>
              <a:rPr lang="fr-CA" altLang="fr-FR" sz="1600" b="1" dirty="0">
                <a:solidFill>
                  <a:srgbClr val="003366"/>
                </a:solidFill>
                <a:latin typeface="Calibri" panose="020F0502020204030204" pitchFamily="34" charset="0"/>
              </a:rPr>
              <a:t> AA sport-études, Midget Espoir, Midget AAA, </a:t>
            </a:r>
            <a:r>
              <a:rPr lang="fr-CA" altLang="fr-FR" sz="1600" b="1" dirty="0" err="1" smtClean="0">
                <a:solidFill>
                  <a:srgbClr val="003366"/>
                </a:solidFill>
                <a:latin typeface="Calibri" panose="020F0502020204030204" pitchFamily="34" charset="0"/>
              </a:rPr>
              <a:t>Bantam</a:t>
            </a:r>
            <a:r>
              <a:rPr lang="fr-CA" altLang="fr-FR" sz="1600" b="1" dirty="0" smtClean="0">
                <a:solidFill>
                  <a:srgbClr val="003366"/>
                </a:solidFill>
                <a:latin typeface="Calibri" panose="020F0502020204030204" pitchFamily="34" charset="0"/>
              </a:rPr>
              <a:t> AAA-AA, Junior </a:t>
            </a:r>
            <a:r>
              <a:rPr lang="fr-CA" altLang="fr-FR" sz="1600" b="1" dirty="0">
                <a:solidFill>
                  <a:srgbClr val="003366"/>
                </a:solidFill>
                <a:latin typeface="Calibri" panose="020F0502020204030204" pitchFamily="34" charset="0"/>
              </a:rPr>
              <a:t>AAA, LHJMQ, Senior, Universitaire, Collégial, Équipe Québec masculin et féminin</a:t>
            </a:r>
          </a:p>
        </p:txBody>
      </p:sp>
      <p:sp>
        <p:nvSpPr>
          <p:cNvPr id="8" name="AutoShape 1589"/>
          <p:cNvSpPr>
            <a:spLocks noChangeArrowheads="1"/>
          </p:cNvSpPr>
          <p:nvPr/>
        </p:nvSpPr>
        <p:spPr bwMode="auto">
          <a:xfrm>
            <a:off x="5078412" y="2548445"/>
            <a:ext cx="3352800" cy="374571"/>
          </a:xfrm>
          <a:prstGeom prst="roundRect">
            <a:avLst>
              <a:gd name="adj" fmla="val 16667"/>
            </a:avLst>
          </a:prstGeom>
          <a:solidFill>
            <a:schemeClr val="bg1"/>
          </a:solidFill>
          <a:ln w="38100">
            <a:solidFill>
              <a:srgbClr val="99000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600" b="1" dirty="0">
                <a:solidFill>
                  <a:srgbClr val="003366"/>
                </a:solidFill>
                <a:latin typeface="Calibri" panose="020F0502020204030204" pitchFamily="34" charset="0"/>
              </a:rPr>
              <a:t>Haute performance 2</a:t>
            </a:r>
            <a:endParaRPr lang="fr-CA" altLang="fr-FR" sz="1600" dirty="0">
              <a:latin typeface="Calibri" panose="020F0502020204030204" pitchFamily="34" charset="0"/>
            </a:endParaRPr>
          </a:p>
        </p:txBody>
      </p:sp>
      <p:sp>
        <p:nvSpPr>
          <p:cNvPr id="9" name="AutoShape 1590"/>
          <p:cNvSpPr>
            <a:spLocks noChangeArrowheads="1"/>
          </p:cNvSpPr>
          <p:nvPr/>
        </p:nvSpPr>
        <p:spPr bwMode="auto">
          <a:xfrm>
            <a:off x="5078412" y="3304917"/>
            <a:ext cx="3402012" cy="374571"/>
          </a:xfrm>
          <a:prstGeom prst="roundRect">
            <a:avLst>
              <a:gd name="adj" fmla="val 16667"/>
            </a:avLst>
          </a:prstGeom>
          <a:solidFill>
            <a:schemeClr val="bg1"/>
          </a:solidFill>
          <a:ln w="38100">
            <a:solidFill>
              <a:srgbClr val="003366"/>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600" b="1" dirty="0">
                <a:solidFill>
                  <a:srgbClr val="003366"/>
                </a:solidFill>
                <a:latin typeface="Calibri" panose="020F0502020204030204" pitchFamily="34" charset="0"/>
              </a:rPr>
              <a:t>Haute performance 1</a:t>
            </a:r>
            <a:endParaRPr lang="fr-CA" altLang="fr-FR" sz="1600" dirty="0">
              <a:latin typeface="Calibri" panose="020F0502020204030204" pitchFamily="34" charset="0"/>
            </a:endParaRPr>
          </a:p>
        </p:txBody>
      </p:sp>
      <p:sp>
        <p:nvSpPr>
          <p:cNvPr id="10" name="AutoShape 1593"/>
          <p:cNvSpPr>
            <a:spLocks noChangeArrowheads="1"/>
          </p:cNvSpPr>
          <p:nvPr/>
        </p:nvSpPr>
        <p:spPr bwMode="auto">
          <a:xfrm>
            <a:off x="6705600" y="3034803"/>
            <a:ext cx="116682" cy="234075"/>
          </a:xfrm>
          <a:prstGeom prst="upArrow">
            <a:avLst>
              <a:gd name="adj1" fmla="val 50000"/>
              <a:gd name="adj2" fmla="val 25000"/>
            </a:avLst>
          </a:prstGeom>
          <a:solidFill>
            <a:srgbClr val="003366"/>
          </a:solidFill>
          <a:ln w="38100">
            <a:solidFill>
              <a:srgbClr val="0033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400"/>
          </a:p>
        </p:txBody>
      </p:sp>
      <p:cxnSp>
        <p:nvCxnSpPr>
          <p:cNvPr id="11" name="AutoShape 1592"/>
          <p:cNvCxnSpPr>
            <a:cxnSpLocks noChangeShapeType="1"/>
          </p:cNvCxnSpPr>
          <p:nvPr/>
        </p:nvCxnSpPr>
        <p:spPr bwMode="auto">
          <a:xfrm flipV="1">
            <a:off x="4365624" y="3431634"/>
            <a:ext cx="712788" cy="121135"/>
          </a:xfrm>
          <a:prstGeom prst="bentConnector3">
            <a:avLst>
              <a:gd name="adj1" fmla="val 50000"/>
            </a:avLst>
          </a:prstGeom>
          <a:noFill/>
          <a:ln w="76200">
            <a:solidFill>
              <a:srgbClr val="003366"/>
            </a:solidFill>
            <a:miter lim="800000"/>
            <a:headEnd/>
            <a:tailEnd type="triangle" w="med" len="med"/>
          </a:ln>
          <a:extLst>
            <a:ext uri="{909E8E84-426E-40DD-AFC4-6F175D3DCCD1}">
              <a14:hiddenFill xmlns:a14="http://schemas.microsoft.com/office/drawing/2010/main" xmlns="">
                <a:noFill/>
              </a14:hiddenFill>
            </a:ext>
          </a:extLst>
        </p:spPr>
      </p:cxnSp>
      <p:sp>
        <p:nvSpPr>
          <p:cNvPr id="12" name="Text Box 25"/>
          <p:cNvSpPr txBox="1">
            <a:spLocks noChangeArrowheads="1"/>
          </p:cNvSpPr>
          <p:nvPr/>
        </p:nvSpPr>
        <p:spPr bwMode="auto">
          <a:xfrm>
            <a:off x="304799" y="4141490"/>
            <a:ext cx="4143375" cy="646331"/>
          </a:xfrm>
          <a:prstGeom prst="rect">
            <a:avLst/>
          </a:prstGeom>
          <a:solidFill>
            <a:schemeClr val="bg1"/>
          </a:solidFill>
          <a:ln w="38100">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800" b="1" dirty="0" smtClean="0">
                <a:solidFill>
                  <a:srgbClr val="003366"/>
                </a:solidFill>
                <a:latin typeface="Calibri" panose="020F0502020204030204" pitchFamily="34" charset="0"/>
              </a:rPr>
              <a:t>Atome </a:t>
            </a:r>
            <a:r>
              <a:rPr lang="fr-CA" altLang="fr-FR" sz="1800" b="1" dirty="0">
                <a:solidFill>
                  <a:srgbClr val="003366"/>
                </a:solidFill>
                <a:latin typeface="Calibri" panose="020F0502020204030204" pitchFamily="34" charset="0"/>
              </a:rPr>
              <a:t>à Junior double </a:t>
            </a:r>
            <a:r>
              <a:rPr lang="fr-CA" altLang="fr-FR" sz="1800" b="1" dirty="0" smtClean="0">
                <a:solidFill>
                  <a:srgbClr val="003366"/>
                </a:solidFill>
                <a:latin typeface="Calibri" panose="020F0502020204030204" pitchFamily="34" charset="0"/>
              </a:rPr>
              <a:t>lettre + </a:t>
            </a:r>
            <a:r>
              <a:rPr lang="fr-CA" altLang="fr-FR" sz="1800" b="1" dirty="0" err="1" smtClean="0">
                <a:solidFill>
                  <a:srgbClr val="003366"/>
                </a:solidFill>
                <a:latin typeface="Calibri" panose="020F0502020204030204" pitchFamily="34" charset="0"/>
              </a:rPr>
              <a:t>Pee-wee</a:t>
            </a:r>
            <a:r>
              <a:rPr lang="fr-CA" altLang="fr-FR" sz="1800" b="1" dirty="0" smtClean="0">
                <a:solidFill>
                  <a:srgbClr val="003366"/>
                </a:solidFill>
                <a:latin typeface="Calibri" panose="020F0502020204030204" pitchFamily="34" charset="0"/>
              </a:rPr>
              <a:t> AAA </a:t>
            </a:r>
            <a:endParaRPr lang="fr-CA" altLang="fr-FR" sz="1800" dirty="0">
              <a:latin typeface="Calibri" panose="020F0502020204030204" pitchFamily="34" charset="0"/>
            </a:endParaRPr>
          </a:p>
        </p:txBody>
      </p:sp>
      <p:sp>
        <p:nvSpPr>
          <p:cNvPr id="13" name="Text Box 547"/>
          <p:cNvSpPr txBox="1">
            <a:spLocks noChangeArrowheads="1"/>
          </p:cNvSpPr>
          <p:nvPr/>
        </p:nvSpPr>
        <p:spPr bwMode="auto">
          <a:xfrm>
            <a:off x="304799" y="5275219"/>
            <a:ext cx="4143375" cy="369332"/>
          </a:xfrm>
          <a:prstGeom prst="rect">
            <a:avLst/>
          </a:prstGeom>
          <a:solidFill>
            <a:schemeClr val="bg1"/>
          </a:solidFill>
          <a:ln w="38100">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800" b="1" dirty="0" smtClean="0">
                <a:solidFill>
                  <a:srgbClr val="003366"/>
                </a:solidFill>
                <a:latin typeface="Calibri" panose="020F0502020204030204" pitchFamily="34" charset="0"/>
              </a:rPr>
              <a:t>Atome </a:t>
            </a:r>
            <a:r>
              <a:rPr lang="fr-CA" altLang="fr-FR" sz="1800" b="1" dirty="0">
                <a:solidFill>
                  <a:srgbClr val="003366"/>
                </a:solidFill>
                <a:latin typeface="Calibri" panose="020F0502020204030204" pitchFamily="34" charset="0"/>
              </a:rPr>
              <a:t>à Junior simple lettre </a:t>
            </a:r>
            <a:endParaRPr lang="fr-CA" altLang="fr-FR" sz="1800" dirty="0">
              <a:latin typeface="Calibri" panose="020F0502020204030204" pitchFamily="34" charset="0"/>
            </a:endParaRPr>
          </a:p>
        </p:txBody>
      </p:sp>
      <p:sp>
        <p:nvSpPr>
          <p:cNvPr id="14" name="Text Box 1068"/>
          <p:cNvSpPr txBox="1">
            <a:spLocks noChangeArrowheads="1"/>
          </p:cNvSpPr>
          <p:nvPr/>
        </p:nvSpPr>
        <p:spPr bwMode="auto">
          <a:xfrm>
            <a:off x="304799" y="5889944"/>
            <a:ext cx="4143375" cy="369332"/>
          </a:xfrm>
          <a:prstGeom prst="rect">
            <a:avLst/>
          </a:prstGeom>
          <a:solidFill>
            <a:schemeClr val="bg1"/>
          </a:solidFill>
          <a:ln w="38100">
            <a:solidFill>
              <a:srgbClr val="00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800" b="1" dirty="0">
                <a:solidFill>
                  <a:srgbClr val="003366"/>
                </a:solidFill>
                <a:latin typeface="Calibri" panose="020F0502020204030204" pitchFamily="34" charset="0"/>
              </a:rPr>
              <a:t>Pré-novice, Novice</a:t>
            </a:r>
            <a:endParaRPr lang="fr-CA" altLang="fr-FR" sz="1800" dirty="0">
              <a:latin typeface="Calibri" panose="020F0502020204030204" pitchFamily="34" charset="0"/>
            </a:endParaRPr>
          </a:p>
        </p:txBody>
      </p:sp>
      <p:sp>
        <p:nvSpPr>
          <p:cNvPr id="15" name="AutoShape 545"/>
          <p:cNvSpPr>
            <a:spLocks noChangeArrowheads="1"/>
          </p:cNvSpPr>
          <p:nvPr/>
        </p:nvSpPr>
        <p:spPr bwMode="auto">
          <a:xfrm>
            <a:off x="5121276" y="4202997"/>
            <a:ext cx="3402012" cy="374571"/>
          </a:xfrm>
          <a:prstGeom prst="roundRect">
            <a:avLst>
              <a:gd name="adj" fmla="val 16667"/>
            </a:avLst>
          </a:prstGeom>
          <a:solidFill>
            <a:schemeClr val="bg1"/>
          </a:solidFill>
          <a:ln w="38100">
            <a:solidFill>
              <a:srgbClr val="003366"/>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600" b="1" dirty="0">
                <a:solidFill>
                  <a:srgbClr val="003366"/>
                </a:solidFill>
                <a:latin typeface="Calibri" panose="020F0502020204030204" pitchFamily="34" charset="0"/>
              </a:rPr>
              <a:t>Introduction à la compétition 1</a:t>
            </a:r>
            <a:endParaRPr lang="fr-CA" altLang="fr-FR" sz="1600" dirty="0">
              <a:latin typeface="Calibri" panose="020F0502020204030204" pitchFamily="34" charset="0"/>
            </a:endParaRPr>
          </a:p>
        </p:txBody>
      </p:sp>
      <p:sp>
        <p:nvSpPr>
          <p:cNvPr id="16" name="AutoShape 546"/>
          <p:cNvSpPr>
            <a:spLocks noChangeArrowheads="1"/>
          </p:cNvSpPr>
          <p:nvPr/>
        </p:nvSpPr>
        <p:spPr bwMode="auto">
          <a:xfrm>
            <a:off x="5121276" y="5093916"/>
            <a:ext cx="3402012" cy="374571"/>
          </a:xfrm>
          <a:prstGeom prst="roundRect">
            <a:avLst>
              <a:gd name="adj" fmla="val 16667"/>
            </a:avLst>
          </a:prstGeom>
          <a:solidFill>
            <a:schemeClr val="bg1"/>
          </a:solidFill>
          <a:ln w="38100">
            <a:solidFill>
              <a:srgbClr val="003366"/>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600" b="1" dirty="0">
                <a:solidFill>
                  <a:srgbClr val="003366"/>
                </a:solidFill>
                <a:latin typeface="Calibri" panose="020F0502020204030204" pitchFamily="34" charset="0"/>
              </a:rPr>
              <a:t>Entraîneur récréation</a:t>
            </a:r>
            <a:endParaRPr lang="fr-CA" altLang="fr-FR" sz="1600" dirty="0">
              <a:latin typeface="Calibri" panose="020F0502020204030204" pitchFamily="34" charset="0"/>
            </a:endParaRPr>
          </a:p>
        </p:txBody>
      </p:sp>
      <p:sp>
        <p:nvSpPr>
          <p:cNvPr id="17" name="AutoShape 1067"/>
          <p:cNvSpPr>
            <a:spLocks noChangeArrowheads="1"/>
          </p:cNvSpPr>
          <p:nvPr/>
        </p:nvSpPr>
        <p:spPr bwMode="auto">
          <a:xfrm>
            <a:off x="5111749" y="5856116"/>
            <a:ext cx="3368675" cy="374571"/>
          </a:xfrm>
          <a:prstGeom prst="roundRect">
            <a:avLst>
              <a:gd name="adj" fmla="val 16667"/>
            </a:avLst>
          </a:prstGeom>
          <a:solidFill>
            <a:schemeClr val="bg1"/>
          </a:solidFill>
          <a:ln w="38100">
            <a:solidFill>
              <a:srgbClr val="003366"/>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CA" altLang="fr-FR" sz="1600" b="1" dirty="0">
                <a:solidFill>
                  <a:srgbClr val="003366"/>
                </a:solidFill>
                <a:latin typeface="Calibri" panose="020F0502020204030204" pitchFamily="34" charset="0"/>
              </a:rPr>
              <a:t>Entraîneur initiation</a:t>
            </a:r>
          </a:p>
        </p:txBody>
      </p:sp>
      <p:cxnSp>
        <p:nvCxnSpPr>
          <p:cNvPr id="18" name="AutoShape 26"/>
          <p:cNvCxnSpPr>
            <a:cxnSpLocks noChangeShapeType="1"/>
          </p:cNvCxnSpPr>
          <p:nvPr/>
        </p:nvCxnSpPr>
        <p:spPr bwMode="auto">
          <a:xfrm flipV="1">
            <a:off x="4450192" y="4430660"/>
            <a:ext cx="671513" cy="135880"/>
          </a:xfrm>
          <a:prstGeom prst="bentConnector3">
            <a:avLst>
              <a:gd name="adj1" fmla="val 50000"/>
            </a:avLst>
          </a:prstGeom>
          <a:noFill/>
          <a:ln w="76200">
            <a:solidFill>
              <a:srgbClr val="003366"/>
            </a:solidFill>
            <a:miter lim="800000"/>
            <a:headEnd/>
            <a:tailEnd type="triangle" w="med" len="med"/>
          </a:ln>
          <a:extLst>
            <a:ext uri="{909E8E84-426E-40DD-AFC4-6F175D3DCCD1}">
              <a14:hiddenFill xmlns:a14="http://schemas.microsoft.com/office/drawing/2010/main" xmlns="">
                <a:noFill/>
              </a14:hiddenFill>
            </a:ext>
          </a:extLst>
        </p:spPr>
      </p:cxnSp>
      <p:cxnSp>
        <p:nvCxnSpPr>
          <p:cNvPr id="19" name="AutoShape 548"/>
          <p:cNvCxnSpPr>
            <a:cxnSpLocks noChangeShapeType="1"/>
          </p:cNvCxnSpPr>
          <p:nvPr/>
        </p:nvCxnSpPr>
        <p:spPr bwMode="auto">
          <a:xfrm flipV="1">
            <a:off x="4507163" y="5328740"/>
            <a:ext cx="614113" cy="178682"/>
          </a:xfrm>
          <a:prstGeom prst="bentConnector3">
            <a:avLst>
              <a:gd name="adj1" fmla="val 50000"/>
            </a:avLst>
          </a:prstGeom>
          <a:noFill/>
          <a:ln w="76200">
            <a:solidFill>
              <a:srgbClr val="003366"/>
            </a:solidFill>
            <a:miter lim="800000"/>
            <a:headEnd/>
            <a:tailEnd type="triangle" w="med" len="med"/>
          </a:ln>
          <a:extLst>
            <a:ext uri="{909E8E84-426E-40DD-AFC4-6F175D3DCCD1}">
              <a14:hiddenFill xmlns:a14="http://schemas.microsoft.com/office/drawing/2010/main" xmlns="">
                <a:noFill/>
              </a14:hiddenFill>
            </a:ext>
          </a:extLst>
        </p:spPr>
      </p:cxnSp>
      <p:cxnSp>
        <p:nvCxnSpPr>
          <p:cNvPr id="20" name="AutoShape 1069"/>
          <p:cNvCxnSpPr>
            <a:cxnSpLocks noChangeShapeType="1"/>
          </p:cNvCxnSpPr>
          <p:nvPr/>
        </p:nvCxnSpPr>
        <p:spPr bwMode="auto">
          <a:xfrm>
            <a:off x="4450191" y="6077459"/>
            <a:ext cx="671513" cy="2620"/>
          </a:xfrm>
          <a:prstGeom prst="bentConnector3">
            <a:avLst>
              <a:gd name="adj1" fmla="val 50000"/>
            </a:avLst>
          </a:prstGeom>
          <a:noFill/>
          <a:ln w="76200">
            <a:solidFill>
              <a:srgbClr val="003366"/>
            </a:solidFill>
            <a:miter lim="800000"/>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5350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Left)">
                                      <p:cBhvr>
                                        <p:cTn id="14" dur="500"/>
                                        <p:tgtEl>
                                          <p:spTgt spid="7"/>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Left)">
                                      <p:cBhvr>
                                        <p:cTn id="18" dur="500"/>
                                        <p:tgtEl>
                                          <p:spTgt spid="9"/>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Left)">
                                      <p:cBhvr>
                                        <p:cTn id="30" dur="500"/>
                                        <p:tgtEl>
                                          <p:spTgt spid="11"/>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lide(fromLeft)">
                                      <p:cBhvr>
                                        <p:cTn id="34" dur="500"/>
                                        <p:tgtEl>
                                          <p:spTgt spid="14"/>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lide(fromLeft)">
                                      <p:cBhvr>
                                        <p:cTn id="38" dur="500"/>
                                        <p:tgtEl>
                                          <p:spTgt spid="13"/>
                                        </p:tgtEl>
                                      </p:cBhvr>
                                    </p:animEffect>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1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lide(fromLeft)">
                                      <p:cBhvr>
                                        <p:cTn id="47" dur="500"/>
                                        <p:tgtEl>
                                          <p:spTgt spid="17"/>
                                        </p:tgtEl>
                                      </p:cBhvr>
                                    </p:animEffect>
                                  </p:childTnLst>
                                </p:cTn>
                              </p:par>
                            </p:childTnLst>
                          </p:cTn>
                        </p:par>
                        <p:par>
                          <p:cTn id="48" fill="hold">
                            <p:stCondLst>
                              <p:cond delay="5000"/>
                            </p:stCondLst>
                            <p:childTnLst>
                              <p:par>
                                <p:cTn id="49" presetID="1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slide(fromLeft)">
                                      <p:cBhvr>
                                        <p:cTn id="51" dur="500"/>
                                        <p:tgtEl>
                                          <p:spTgt spid="16"/>
                                        </p:tgtEl>
                                      </p:cBhvr>
                                    </p:animEffect>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12" presetClass="entr" presetSubtype="8"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lide(fromLeft)">
                                      <p:cBhvr>
                                        <p:cTn id="60" dur="500"/>
                                        <p:tgtEl>
                                          <p:spTgt spid="20"/>
                                        </p:tgtEl>
                                      </p:cBhvr>
                                    </p:animEffect>
                                  </p:childTnLst>
                                </p:cTn>
                              </p:par>
                            </p:childTnLst>
                          </p:cTn>
                        </p:par>
                        <p:par>
                          <p:cTn id="61" fill="hold">
                            <p:stCondLst>
                              <p:cond delay="6500"/>
                            </p:stCondLst>
                            <p:childTnLst>
                              <p:par>
                                <p:cTn id="62" presetID="12" presetClass="entr" presetSubtype="8"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slide(fromLeft)">
                                      <p:cBhvr>
                                        <p:cTn id="64" dur="500"/>
                                        <p:tgtEl>
                                          <p:spTgt spid="19"/>
                                        </p:tgtEl>
                                      </p:cBhvr>
                                    </p:animEffect>
                                  </p:childTnLst>
                                </p:cTn>
                              </p:par>
                            </p:childTnLst>
                          </p:cTn>
                        </p:par>
                        <p:par>
                          <p:cTn id="65" fill="hold">
                            <p:stCondLst>
                              <p:cond delay="7000"/>
                            </p:stCondLst>
                            <p:childTnLst>
                              <p:par>
                                <p:cTn id="66" presetID="1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slide(from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71600" y="3124200"/>
            <a:ext cx="6553200" cy="1143000"/>
          </a:xfrm>
        </p:spPr>
        <p:txBody>
          <a:bodyPr/>
          <a:lstStyle/>
          <a:p>
            <a:r>
              <a:rPr lang="fr-CA" sz="6600" dirty="0" smtClean="0"/>
              <a:t>SÉANCE SUR GLACE</a:t>
            </a:r>
            <a:endParaRPr lang="fr-CA" sz="6600" dirty="0"/>
          </a:p>
        </p:txBody>
      </p:sp>
    </p:spTree>
    <p:extLst>
      <p:ext uri="{BB962C8B-B14F-4D97-AF65-F5344CB8AC3E}">
        <p14:creationId xmlns:p14="http://schemas.microsoft.com/office/powerpoint/2010/main" xmlns="" val="41712520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1800" b="1" dirty="0" smtClean="0"/>
          </a:p>
          <a:p>
            <a:pPr marL="0" indent="0" algn="ctr">
              <a:buNone/>
            </a:pPr>
            <a:endParaRPr lang="fr-CA" sz="2400" b="1" dirty="0"/>
          </a:p>
          <a:p>
            <a:pPr marL="0" indent="0" algn="ctr">
              <a:buNone/>
            </a:pPr>
            <a:r>
              <a:rPr lang="fr-CA" sz="11500" b="1" dirty="0" smtClean="0"/>
              <a:t>PAUSE</a:t>
            </a:r>
            <a:endParaRPr lang="fr-CA" sz="11500" b="1" dirty="0"/>
          </a:p>
        </p:txBody>
      </p:sp>
    </p:spTree>
    <p:extLst>
      <p:ext uri="{BB962C8B-B14F-4D97-AF65-F5344CB8AC3E}">
        <p14:creationId xmlns:p14="http://schemas.microsoft.com/office/powerpoint/2010/main" xmlns="" val="35041125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0" y="1600200"/>
            <a:ext cx="9067800" cy="5257800"/>
          </a:xfrm>
        </p:spPr>
        <p:txBody>
          <a:bodyPr>
            <a:normAutofit/>
          </a:bodyPr>
          <a:lstStyle/>
          <a:p>
            <a:pPr marL="0" indent="0" algn="ctr">
              <a:buNone/>
            </a:pPr>
            <a:endParaRPr lang="fr-CA" sz="4800" b="1" dirty="0" smtClean="0"/>
          </a:p>
          <a:p>
            <a:pPr marL="0" indent="0" algn="ctr">
              <a:buNone/>
            </a:pPr>
            <a:endParaRPr lang="fr-CA" sz="4800" b="1" dirty="0"/>
          </a:p>
          <a:p>
            <a:pPr marL="0" indent="0" algn="ctr">
              <a:buNone/>
            </a:pPr>
            <a:r>
              <a:rPr lang="fr-CA" sz="4800" b="1" dirty="0" smtClean="0"/>
              <a:t>PLANIFICATION ET CONCEPTION </a:t>
            </a:r>
          </a:p>
          <a:p>
            <a:pPr marL="0" indent="0" algn="ctr">
              <a:buNone/>
            </a:pPr>
            <a:r>
              <a:rPr lang="fr-CA" sz="4800" b="1" dirty="0" smtClean="0"/>
              <a:t>SÉANCES ENTRAÎNEMENTS</a:t>
            </a:r>
            <a:endParaRPr lang="fr-CA" sz="3600" b="1" dirty="0"/>
          </a:p>
        </p:txBody>
      </p:sp>
    </p:spTree>
    <p:extLst>
      <p:ext uri="{BB962C8B-B14F-4D97-AF65-F5344CB8AC3E}">
        <p14:creationId xmlns:p14="http://schemas.microsoft.com/office/powerpoint/2010/main" xmlns="" val="1091623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6" name="AutoShape 24"/>
          <p:cNvSpPr>
            <a:spLocks noGrp="1" noChangeArrowheads="1"/>
          </p:cNvSpPr>
          <p:nvPr>
            <p:ph idx="1"/>
          </p:nvPr>
        </p:nvSpPr>
        <p:spPr bwMode="auto">
          <a:xfrm>
            <a:off x="1981200" y="2057400"/>
            <a:ext cx="5029200" cy="578882"/>
          </a:xfrm>
          <a:prstGeom prst="roundRect">
            <a:avLst>
              <a:gd name="adj" fmla="val 16667"/>
            </a:avLst>
          </a:prstGeom>
          <a:solidFill>
            <a:schemeClr val="bg1">
              <a:lumMod val="75000"/>
            </a:schemeClr>
          </a:solidFill>
          <a:ln w="57150" cmpd="thickThin">
            <a:solidFill>
              <a:srgbClr val="003366"/>
            </a:solidFill>
            <a:round/>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CA" altLang="fr-FR" sz="2800" b="1" dirty="0">
                <a:solidFill>
                  <a:srgbClr val="003366"/>
                </a:solidFill>
                <a:latin typeface="Comic Sans MS" panose="030F0702030302020204" pitchFamily="66" charset="0"/>
              </a:rPr>
              <a:t>Petit exercice.</a:t>
            </a:r>
            <a:endParaRPr lang="fr-CA" altLang="fr-FR" b="1" dirty="0">
              <a:solidFill>
                <a:srgbClr val="003366"/>
              </a:solidFill>
              <a:latin typeface="Comic Sans MS" panose="030F0702030302020204" pitchFamily="66" charset="0"/>
            </a:endParaRPr>
          </a:p>
        </p:txBody>
      </p:sp>
      <p:pic>
        <p:nvPicPr>
          <p:cNvPr id="7" name="Picture 2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733800"/>
            <a:ext cx="1668498"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23"/>
          <p:cNvSpPr>
            <a:spLocks noChangeArrowheads="1"/>
          </p:cNvSpPr>
          <p:nvPr/>
        </p:nvSpPr>
        <p:spPr bwMode="auto">
          <a:xfrm>
            <a:off x="3009900" y="3505200"/>
            <a:ext cx="5410200" cy="646331"/>
          </a:xfrm>
          <a:prstGeom prst="wedgeRectCallout">
            <a:avLst>
              <a:gd name="adj1" fmla="val -63644"/>
              <a:gd name="adj2" fmla="val 47417"/>
            </a:avLst>
          </a:prstGeom>
          <a:solidFill>
            <a:schemeClr val="tx2">
              <a:lumMod val="40000"/>
              <a:lumOff val="60000"/>
            </a:schemeClr>
          </a:solidFill>
          <a:ln w="38100">
            <a:solidFill>
              <a:srgbClr val="003366"/>
            </a:solidFill>
            <a:miter lim="800000"/>
            <a:headEnd/>
            <a:tailEnd/>
          </a:ln>
          <a:effectLst/>
        </p:spPr>
        <p:txBody>
          <a:bodyPr>
            <a:spAutoFit/>
          </a:bodyPr>
          <a:lstStyle/>
          <a:p>
            <a:pPr algn="ctr">
              <a:spcBef>
                <a:spcPct val="50000"/>
              </a:spcBef>
              <a:defRPr/>
            </a:pPr>
            <a:r>
              <a:rPr lang="fr-CA" b="1" dirty="0">
                <a:effectLst>
                  <a:outerShdw blurRad="38100" dist="38100" dir="2700000" algn="tl">
                    <a:srgbClr val="C0C0C0"/>
                  </a:outerShdw>
                </a:effectLst>
                <a:latin typeface="Comic Sans MS" pitchFamily="66" charset="0"/>
              </a:rPr>
              <a:t>À quoi reconnaît-on une bonne </a:t>
            </a:r>
            <a:r>
              <a:rPr lang="fr-CA" b="1" dirty="0" smtClean="0">
                <a:effectLst>
                  <a:outerShdw blurRad="38100" dist="38100" dir="2700000" algn="tl">
                    <a:srgbClr val="C0C0C0"/>
                  </a:outerShdw>
                </a:effectLst>
                <a:latin typeface="Comic Sans MS" pitchFamily="66" charset="0"/>
              </a:rPr>
              <a:t>séance </a:t>
            </a:r>
            <a:r>
              <a:rPr lang="fr-CA" b="1" dirty="0">
                <a:effectLst>
                  <a:outerShdw blurRad="38100" dist="38100" dir="2700000" algn="tl">
                    <a:srgbClr val="C0C0C0"/>
                  </a:outerShdw>
                </a:effectLst>
                <a:latin typeface="Comic Sans MS" pitchFamily="66" charset="0"/>
              </a:rPr>
              <a:t>d’entraînement ?</a:t>
            </a:r>
          </a:p>
        </p:txBody>
      </p:sp>
      <p:sp>
        <p:nvSpPr>
          <p:cNvPr id="2" name="ZoneTexte 1"/>
          <p:cNvSpPr txBox="1"/>
          <p:nvPr/>
        </p:nvSpPr>
        <p:spPr>
          <a:xfrm>
            <a:off x="3200400" y="4876800"/>
            <a:ext cx="5029200" cy="646331"/>
          </a:xfrm>
          <a:prstGeom prst="rect">
            <a:avLst/>
          </a:prstGeom>
          <a:noFill/>
          <a:ln w="38100">
            <a:solidFill>
              <a:schemeClr val="tx1"/>
            </a:solidFill>
          </a:ln>
        </p:spPr>
        <p:txBody>
          <a:bodyPr wrap="square" rtlCol="0">
            <a:spAutoFit/>
          </a:bodyPr>
          <a:lstStyle/>
          <a:p>
            <a:r>
              <a:rPr lang="fr-CA" dirty="0" smtClean="0"/>
              <a:t>Prenez une minute et inscrivez les mots clés qui sont importants selon vous. </a:t>
            </a:r>
            <a:endParaRPr lang="en-US" dirty="0"/>
          </a:p>
        </p:txBody>
      </p:sp>
    </p:spTree>
    <p:extLst>
      <p:ext uri="{BB962C8B-B14F-4D97-AF65-F5344CB8AC3E}">
        <p14:creationId xmlns:p14="http://schemas.microsoft.com/office/powerpoint/2010/main" xmlns="" val="333701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par>
                          <p:cTn id="8" fill="hold">
                            <p:stCondLst>
                              <p:cond delay="500"/>
                            </p:stCondLst>
                            <p:childTnLst>
                              <p:par>
                                <p:cTn id="9" presetID="17"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ppt_h/2"/>
                                          </p:val>
                                        </p:tav>
                                        <p:tav tm="100000">
                                          <p:val>
                                            <p:strVal val="#ppt_y"/>
                                          </p:val>
                                        </p:tav>
                                      </p:tavLst>
                                    </p:anim>
                                    <p:anim calcmode="lin" valueType="num">
                                      <p:cBhvr>
                                        <p:cTn id="13" dur="500" fill="hold"/>
                                        <p:tgtEl>
                                          <p:spTgt spid="7"/>
                                        </p:tgtEl>
                                        <p:attrNameLst>
                                          <p:attrName>ppt_w</p:attrName>
                                        </p:attrNameLst>
                                      </p:cBhvr>
                                      <p:tavLst>
                                        <p:tav tm="0">
                                          <p:val>
                                            <p:strVal val="#ppt_w"/>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ppt_w/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nimBg="1" autoUpdateAnimBg="0"/>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457200" y="3200400"/>
            <a:ext cx="8229600" cy="2895600"/>
          </a:xfrm>
        </p:spPr>
        <p:txBody>
          <a:bodyPr>
            <a:normAutofit lnSpcReduction="10000"/>
          </a:bodyPr>
          <a:lstStyle/>
          <a:p>
            <a:pPr>
              <a:buFont typeface="Wingdings" panose="05000000000000000000" pitchFamily="2" charset="2"/>
              <a:buChar char="§"/>
            </a:pPr>
            <a:r>
              <a:rPr lang="fr-CA" dirty="0" smtClean="0"/>
              <a:t>PLAISIR</a:t>
            </a:r>
          </a:p>
          <a:p>
            <a:pPr>
              <a:buFont typeface="Wingdings" panose="05000000000000000000" pitchFamily="2" charset="2"/>
              <a:buChar char="§"/>
            </a:pPr>
            <a:endParaRPr lang="fr-CA" dirty="0" smtClean="0"/>
          </a:p>
          <a:p>
            <a:pPr>
              <a:buFont typeface="Wingdings" panose="05000000000000000000" pitchFamily="2" charset="2"/>
              <a:buChar char="§"/>
            </a:pPr>
            <a:r>
              <a:rPr lang="fr-CA" dirty="0" smtClean="0"/>
              <a:t>APPRENTISSAGE</a:t>
            </a:r>
          </a:p>
          <a:p>
            <a:pPr>
              <a:buFont typeface="Wingdings" panose="05000000000000000000" pitchFamily="2" charset="2"/>
              <a:buChar char="§"/>
            </a:pPr>
            <a:endParaRPr lang="fr-CA" dirty="0" smtClean="0"/>
          </a:p>
          <a:p>
            <a:pPr>
              <a:buFont typeface="Wingdings" panose="05000000000000000000" pitchFamily="2" charset="2"/>
              <a:buChar char="§"/>
            </a:pPr>
            <a:r>
              <a:rPr lang="fr-CA" dirty="0" smtClean="0"/>
              <a:t>ENGAGEMENT MOTEUR</a:t>
            </a:r>
            <a:endParaRPr lang="fr-CA" dirty="0"/>
          </a:p>
        </p:txBody>
      </p:sp>
      <p:sp>
        <p:nvSpPr>
          <p:cNvPr id="6" name="AutoShape 24"/>
          <p:cNvSpPr txBox="1">
            <a:spLocks noChangeArrowheads="1"/>
          </p:cNvSpPr>
          <p:nvPr/>
        </p:nvSpPr>
        <p:spPr bwMode="auto">
          <a:xfrm>
            <a:off x="1981200" y="1752600"/>
            <a:ext cx="5029200" cy="578882"/>
          </a:xfrm>
          <a:prstGeom prst="roundRect">
            <a:avLst>
              <a:gd name="adj" fmla="val 16667"/>
            </a:avLst>
          </a:prstGeom>
          <a:solidFill>
            <a:schemeClr val="bg1">
              <a:lumMod val="75000"/>
            </a:schemeClr>
          </a:solidFill>
          <a:ln w="57150" cmpd="thickThin">
            <a:solidFill>
              <a:srgbClr val="003366"/>
            </a:solidFill>
            <a:round/>
            <a:headEnd/>
            <a:tailEnd/>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9pPr>
          </a:lstStyle>
          <a:p>
            <a:pPr algn="ctr">
              <a:spcBef>
                <a:spcPct val="50000"/>
              </a:spcBef>
              <a:buFontTx/>
              <a:buNone/>
            </a:pPr>
            <a:r>
              <a:rPr lang="fr-CA" altLang="fr-FR" sz="2800" b="1" dirty="0" smtClean="0">
                <a:solidFill>
                  <a:srgbClr val="003366"/>
                </a:solidFill>
                <a:latin typeface="Comic Sans MS" panose="030F0702030302020204" pitchFamily="66" charset="0"/>
              </a:rPr>
              <a:t>Réponses importantes</a:t>
            </a:r>
            <a:endParaRPr lang="fr-CA" altLang="fr-FR" b="1" dirty="0">
              <a:solidFill>
                <a:srgbClr val="003366"/>
              </a:solidFill>
              <a:latin typeface="Comic Sans MS" panose="030F0702030302020204" pitchFamily="66" charset="0"/>
            </a:endParaRPr>
          </a:p>
        </p:txBody>
      </p:sp>
    </p:spTree>
    <p:extLst>
      <p:ext uri="{BB962C8B-B14F-4D97-AF65-F5344CB8AC3E}">
        <p14:creationId xmlns:p14="http://schemas.microsoft.com/office/powerpoint/2010/main" xmlns="" val="27605748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435429" y="2362200"/>
            <a:ext cx="8229600" cy="4343400"/>
          </a:xfrm>
        </p:spPr>
        <p:txBody>
          <a:bodyPr>
            <a:normAutofit/>
          </a:bodyPr>
          <a:lstStyle/>
          <a:p>
            <a:pPr>
              <a:buFont typeface="Wingdings" panose="05000000000000000000" pitchFamily="2" charset="2"/>
              <a:buChar char="§"/>
            </a:pPr>
            <a:r>
              <a:rPr lang="fr-CA" sz="2400" dirty="0" smtClean="0"/>
              <a:t>Il faut s’assurer que la séance soit plaisante pour tous les joueurs.  </a:t>
            </a:r>
          </a:p>
          <a:p>
            <a:pPr marL="0" indent="0">
              <a:buNone/>
            </a:pPr>
            <a:endParaRPr lang="fr-CA" sz="2400" dirty="0"/>
          </a:p>
          <a:p>
            <a:pPr>
              <a:buFont typeface="Wingdings" panose="05000000000000000000" pitchFamily="2" charset="2"/>
              <a:buChar char="§"/>
            </a:pPr>
            <a:r>
              <a:rPr lang="fr-CA" sz="2400" dirty="0" smtClean="0"/>
              <a:t>Vous pouvez ajouter des exercices sous forme de jeu dans votre séance.  Les joueurs travailleront un élément technique mais auront l’impression de s’amuser.  </a:t>
            </a:r>
          </a:p>
          <a:p>
            <a:pPr marL="0" indent="0">
              <a:buNone/>
            </a:pPr>
            <a:endParaRPr lang="fr-CA" sz="2400" dirty="0"/>
          </a:p>
          <a:p>
            <a:pPr>
              <a:buFont typeface="Wingdings" panose="05000000000000000000" pitchFamily="2" charset="2"/>
              <a:buChar char="§"/>
            </a:pPr>
            <a:r>
              <a:rPr lang="fr-CA" sz="2400" dirty="0" smtClean="0"/>
              <a:t>Le joueur doit sortir avec le sourire et s’être amusé pendant la séance. </a:t>
            </a:r>
          </a:p>
          <a:p>
            <a:pPr marL="0" indent="0">
              <a:buNone/>
            </a:pPr>
            <a:endParaRPr lang="fr-CA" dirty="0" smtClean="0"/>
          </a:p>
        </p:txBody>
      </p:sp>
      <p:sp>
        <p:nvSpPr>
          <p:cNvPr id="7" name="Titre 3"/>
          <p:cNvSpPr txBox="1">
            <a:spLocks/>
          </p:cNvSpPr>
          <p:nvPr/>
        </p:nvSpPr>
        <p:spPr>
          <a:xfrm>
            <a:off x="838200" y="1411107"/>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PLAISIR</a:t>
            </a:r>
            <a:endParaRPr lang="fr-CA" dirty="0"/>
          </a:p>
        </p:txBody>
      </p:sp>
    </p:spTree>
    <p:extLst>
      <p:ext uri="{BB962C8B-B14F-4D97-AF65-F5344CB8AC3E}">
        <p14:creationId xmlns:p14="http://schemas.microsoft.com/office/powerpoint/2010/main" xmlns="" val="20616615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228600" y="2362200"/>
            <a:ext cx="8991599" cy="4343400"/>
          </a:xfrm>
        </p:spPr>
        <p:txBody>
          <a:bodyPr>
            <a:normAutofit lnSpcReduction="10000"/>
          </a:bodyPr>
          <a:lstStyle/>
          <a:p>
            <a:pPr>
              <a:buFont typeface="Wingdings" panose="05000000000000000000" pitchFamily="2" charset="2"/>
              <a:buChar char="§"/>
            </a:pPr>
            <a:r>
              <a:rPr lang="fr-CA" sz="2400" dirty="0" smtClean="0"/>
              <a:t>L’apprentissage dans les pratiques est primordial pour le développement du joueur.  Ceux-ci apprennent beaucoup plus en entraînement que dans une partie. </a:t>
            </a:r>
          </a:p>
          <a:p>
            <a:pPr marL="0" indent="0">
              <a:buNone/>
            </a:pPr>
            <a:endParaRPr lang="fr-CA" sz="2400" dirty="0" smtClean="0"/>
          </a:p>
          <a:p>
            <a:pPr>
              <a:buFont typeface="Wingdings" panose="05000000000000000000" pitchFamily="2" charset="2"/>
              <a:buChar char="§"/>
            </a:pPr>
            <a:r>
              <a:rPr lang="fr-CA" sz="2400" dirty="0" smtClean="0"/>
              <a:t>Il faut intégrer un élément technique par exercice. </a:t>
            </a:r>
          </a:p>
          <a:p>
            <a:pPr marL="0" indent="0">
              <a:buNone/>
            </a:pPr>
            <a:endParaRPr lang="fr-CA" sz="2400" dirty="0" smtClean="0"/>
          </a:p>
          <a:p>
            <a:pPr>
              <a:buFont typeface="Wingdings" panose="05000000000000000000" pitchFamily="2" charset="2"/>
              <a:buChar char="§"/>
            </a:pPr>
            <a:r>
              <a:rPr lang="fr-CA" sz="2400" dirty="0" smtClean="0"/>
              <a:t>Il faut prendre le temps avec chaque joueur pour corriger leurs lacunes. </a:t>
            </a:r>
          </a:p>
          <a:p>
            <a:pPr marL="0" indent="0">
              <a:buNone/>
            </a:pPr>
            <a:endParaRPr lang="fr-CA" sz="2400" dirty="0" smtClean="0"/>
          </a:p>
          <a:p>
            <a:pPr>
              <a:buFont typeface="Wingdings" panose="05000000000000000000" pitchFamily="2" charset="2"/>
              <a:buChar char="§"/>
            </a:pPr>
            <a:r>
              <a:rPr lang="fr-CA" sz="2400" dirty="0" smtClean="0"/>
              <a:t>À la fin de la séance, le joueur doit avoir le sentiment de s’être amélioré sur un aspect.  </a:t>
            </a:r>
          </a:p>
        </p:txBody>
      </p:sp>
      <p:sp>
        <p:nvSpPr>
          <p:cNvPr id="7" name="Titre 3"/>
          <p:cNvSpPr txBox="1">
            <a:spLocks/>
          </p:cNvSpPr>
          <p:nvPr/>
        </p:nvSpPr>
        <p:spPr>
          <a:xfrm>
            <a:off x="838200" y="1411107"/>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APPRENTISSAGE</a:t>
            </a:r>
            <a:endParaRPr lang="fr-CA" dirty="0"/>
          </a:p>
        </p:txBody>
      </p:sp>
    </p:spTree>
    <p:extLst>
      <p:ext uri="{BB962C8B-B14F-4D97-AF65-F5344CB8AC3E}">
        <p14:creationId xmlns:p14="http://schemas.microsoft.com/office/powerpoint/2010/main" xmlns="" val="18108361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228600" y="2362200"/>
            <a:ext cx="8991599" cy="4343400"/>
          </a:xfrm>
        </p:spPr>
        <p:txBody>
          <a:bodyPr>
            <a:normAutofit lnSpcReduction="10000"/>
          </a:bodyPr>
          <a:lstStyle/>
          <a:p>
            <a:pPr>
              <a:buFont typeface="Wingdings" panose="05000000000000000000" pitchFamily="2" charset="2"/>
              <a:buChar char="§"/>
            </a:pPr>
            <a:r>
              <a:rPr lang="fr-CA" sz="2400" dirty="0" smtClean="0"/>
              <a:t>L’engagement moteur est évalué en fonction de nombre de joueurs en action versus le nombre de joueurs total.  </a:t>
            </a:r>
          </a:p>
          <a:p>
            <a:pPr>
              <a:buFont typeface="Wingdings" panose="05000000000000000000" pitchFamily="2" charset="2"/>
              <a:buChar char="§"/>
            </a:pPr>
            <a:endParaRPr lang="fr-CA" sz="2400" dirty="0" smtClean="0"/>
          </a:p>
          <a:p>
            <a:pPr>
              <a:buFont typeface="Wingdings" panose="05000000000000000000" pitchFamily="2" charset="2"/>
              <a:buChar char="§"/>
            </a:pPr>
            <a:r>
              <a:rPr lang="fr-CA" sz="2400" dirty="0" smtClean="0"/>
              <a:t>Le chiffre idéal d’engagement moteur se situe autour de 33 %.</a:t>
            </a:r>
          </a:p>
          <a:p>
            <a:pPr marL="0" indent="0">
              <a:buNone/>
            </a:pPr>
            <a:endParaRPr lang="fr-CA" sz="2400" dirty="0" smtClean="0"/>
          </a:p>
          <a:p>
            <a:pPr>
              <a:buFont typeface="Wingdings" panose="05000000000000000000" pitchFamily="2" charset="2"/>
              <a:buChar char="§"/>
            </a:pPr>
            <a:r>
              <a:rPr lang="fr-CA" sz="2400" dirty="0" smtClean="0"/>
              <a:t>Chaque joueur doit faire l’exercice à son tour environ 1 fois 3. </a:t>
            </a:r>
          </a:p>
          <a:p>
            <a:pPr>
              <a:buFont typeface="Wingdings" panose="05000000000000000000" pitchFamily="2" charset="2"/>
              <a:buChar char="§"/>
            </a:pPr>
            <a:endParaRPr lang="fr-CA" sz="2400" dirty="0" smtClean="0"/>
          </a:p>
          <a:p>
            <a:pPr>
              <a:buFont typeface="Wingdings" panose="05000000000000000000" pitchFamily="2" charset="2"/>
              <a:buChar char="§"/>
            </a:pPr>
            <a:r>
              <a:rPr lang="fr-CA" sz="2400" dirty="0" smtClean="0"/>
              <a:t>Si le pourcentage est plus élevé, c’est encore mieux. </a:t>
            </a:r>
          </a:p>
          <a:p>
            <a:pPr>
              <a:buFont typeface="Wingdings" panose="05000000000000000000" pitchFamily="2" charset="2"/>
              <a:buChar char="§"/>
            </a:pPr>
            <a:endParaRPr lang="fr-CA" sz="2400" dirty="0" smtClean="0"/>
          </a:p>
          <a:p>
            <a:pPr>
              <a:buFont typeface="Wingdings" panose="05000000000000000000" pitchFamily="2" charset="2"/>
              <a:buChar char="§"/>
            </a:pPr>
            <a:r>
              <a:rPr lang="fr-CA" sz="2400" dirty="0" smtClean="0"/>
              <a:t>Ce critère permet de réduire le temps d’attente de chacun pendant les séances.  </a:t>
            </a:r>
          </a:p>
        </p:txBody>
      </p:sp>
      <p:sp>
        <p:nvSpPr>
          <p:cNvPr id="7" name="Titre 3"/>
          <p:cNvSpPr txBox="1">
            <a:spLocks/>
          </p:cNvSpPr>
          <p:nvPr/>
        </p:nvSpPr>
        <p:spPr>
          <a:xfrm>
            <a:off x="838200" y="1411107"/>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ENGAGEMENT MOTEUR</a:t>
            </a:r>
            <a:endParaRPr lang="fr-CA" dirty="0"/>
          </a:p>
        </p:txBody>
      </p:sp>
    </p:spTree>
    <p:extLst>
      <p:ext uri="{BB962C8B-B14F-4D97-AF65-F5344CB8AC3E}">
        <p14:creationId xmlns:p14="http://schemas.microsoft.com/office/powerpoint/2010/main" xmlns="" val="2692508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381000" y="2362200"/>
            <a:ext cx="8229600" cy="3657600"/>
          </a:xfrm>
        </p:spPr>
        <p:txBody>
          <a:bodyPr>
            <a:normAutofit/>
          </a:bodyPr>
          <a:lstStyle/>
          <a:p>
            <a:pPr>
              <a:buFont typeface="Wingdings" panose="05000000000000000000" pitchFamily="2" charset="2"/>
              <a:buChar char="§"/>
            </a:pPr>
            <a:r>
              <a:rPr lang="fr-CA" sz="2000" dirty="0" smtClean="0"/>
              <a:t>Choisir la priorité (Élément à travailler)</a:t>
            </a:r>
          </a:p>
          <a:p>
            <a:pPr marL="0" indent="0">
              <a:buNone/>
            </a:pPr>
            <a:endParaRPr lang="fr-CA" sz="2000" dirty="0" smtClean="0"/>
          </a:p>
          <a:p>
            <a:pPr marL="0" indent="0">
              <a:buNone/>
            </a:pPr>
            <a:r>
              <a:rPr lang="fr-CA" sz="2000" dirty="0" smtClean="0"/>
              <a:t>Quel est le geste technique ou la tactique que l’on veut travailler. </a:t>
            </a:r>
          </a:p>
          <a:p>
            <a:pPr marL="0" indent="0">
              <a:buNone/>
            </a:pPr>
            <a:endParaRPr lang="fr-CA" sz="2000" dirty="0" smtClean="0"/>
          </a:p>
          <a:p>
            <a:pPr marL="0" indent="0">
              <a:buNone/>
            </a:pPr>
            <a:r>
              <a:rPr lang="fr-CA" sz="2000" dirty="0" smtClean="0"/>
              <a:t>Une fois l’élément identifié, l’exercice doit être en lien avec celui-ci. </a:t>
            </a:r>
          </a:p>
          <a:p>
            <a:pPr marL="0" indent="0">
              <a:buNone/>
            </a:pPr>
            <a:endParaRPr lang="fr-CA" sz="2000" dirty="0"/>
          </a:p>
          <a:p>
            <a:pPr marL="0" indent="0">
              <a:buNone/>
            </a:pPr>
            <a:r>
              <a:rPr lang="fr-CA" sz="2000" dirty="0" smtClean="0"/>
              <a:t>Pour réussir à identifier la priorité, il faut déterminer quels sont les besoins des joueurs de votre équipe (</a:t>
            </a:r>
            <a:r>
              <a:rPr lang="fr-CA" sz="2000" dirty="0"/>
              <a:t>f</a:t>
            </a:r>
            <a:r>
              <a:rPr lang="fr-CA" sz="2000" dirty="0" smtClean="0"/>
              <a:t>aiblesses).</a:t>
            </a:r>
            <a:endParaRPr lang="fr-CA" sz="2000" dirty="0"/>
          </a:p>
        </p:txBody>
      </p:sp>
      <p:sp>
        <p:nvSpPr>
          <p:cNvPr id="6" name="Titre 3"/>
          <p:cNvSpPr txBox="1">
            <a:spLocks/>
          </p:cNvSpPr>
          <p:nvPr/>
        </p:nvSpPr>
        <p:spPr>
          <a:xfrm>
            <a:off x="762000" y="12954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Planifier la séance </a:t>
            </a:r>
            <a:endParaRPr lang="fr-CA" dirty="0"/>
          </a:p>
        </p:txBody>
      </p:sp>
    </p:spTree>
    <p:extLst>
      <p:ext uri="{BB962C8B-B14F-4D97-AF65-F5344CB8AC3E}">
        <p14:creationId xmlns:p14="http://schemas.microsoft.com/office/powerpoint/2010/main" xmlns="" val="38309555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381000" y="2362200"/>
            <a:ext cx="8229600" cy="3657600"/>
          </a:xfrm>
        </p:spPr>
        <p:txBody>
          <a:bodyPr>
            <a:normAutofit/>
          </a:bodyPr>
          <a:lstStyle/>
          <a:p>
            <a:pPr>
              <a:buFont typeface="Wingdings" panose="05000000000000000000" pitchFamily="2" charset="2"/>
              <a:buChar char="§"/>
            </a:pPr>
            <a:r>
              <a:rPr lang="fr-CA" sz="2000" dirty="0" smtClean="0"/>
              <a:t>Définir les consignes/points clés (3 max par exercice)</a:t>
            </a:r>
          </a:p>
          <a:p>
            <a:pPr marL="0" indent="0">
              <a:buNone/>
            </a:pPr>
            <a:endParaRPr lang="fr-CA" sz="2000" dirty="0" smtClean="0"/>
          </a:p>
          <a:p>
            <a:pPr marL="0" indent="0">
              <a:buNone/>
            </a:pPr>
            <a:r>
              <a:rPr lang="fr-CA" sz="2000" dirty="0" smtClean="0"/>
              <a:t>Il faut limiter les consignes/points clés à 2-3 par exercice et donner de la rétroaction sur ceux-ci.  </a:t>
            </a:r>
          </a:p>
          <a:p>
            <a:pPr marL="0" indent="0">
              <a:buNone/>
            </a:pPr>
            <a:endParaRPr lang="fr-CA" sz="2000" dirty="0"/>
          </a:p>
          <a:p>
            <a:pPr marL="0" indent="0">
              <a:buNone/>
            </a:pPr>
            <a:r>
              <a:rPr lang="fr-CA" sz="2000" dirty="0" smtClean="0"/>
              <a:t>Par exemple, si votre exercice est en lien avec les virages brusques, votre rétroaction doit être axée sur cet élément.  </a:t>
            </a:r>
          </a:p>
          <a:p>
            <a:pPr marL="0" indent="0">
              <a:buNone/>
            </a:pPr>
            <a:endParaRPr lang="fr-CA" sz="2000" dirty="0"/>
          </a:p>
          <a:p>
            <a:pPr marL="0" indent="0">
              <a:buNone/>
            </a:pPr>
            <a:r>
              <a:rPr lang="fr-CA" sz="2000" dirty="0" smtClean="0"/>
              <a:t>S’il y a trop de points clés, le joueur ne sait plus sur quel se concentrer.  Il risque de passer à côté de l’objectif.  </a:t>
            </a:r>
            <a:endParaRPr lang="fr-CA" sz="2000" dirty="0"/>
          </a:p>
        </p:txBody>
      </p:sp>
      <p:sp>
        <p:nvSpPr>
          <p:cNvPr id="6" name="Titre 3"/>
          <p:cNvSpPr txBox="1">
            <a:spLocks/>
          </p:cNvSpPr>
          <p:nvPr/>
        </p:nvSpPr>
        <p:spPr>
          <a:xfrm>
            <a:off x="762000" y="12954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Planifier la séance </a:t>
            </a:r>
            <a:endParaRPr lang="fr-CA" dirty="0"/>
          </a:p>
        </p:txBody>
      </p:sp>
    </p:spTree>
    <p:extLst>
      <p:ext uri="{BB962C8B-B14F-4D97-AF65-F5344CB8AC3E}">
        <p14:creationId xmlns:p14="http://schemas.microsoft.com/office/powerpoint/2010/main" xmlns="" val="65330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smtClean="0"/>
          </a:p>
          <a:p>
            <a:pPr marL="0" indent="0" algn="ctr">
              <a:buNone/>
            </a:pPr>
            <a:endParaRPr lang="fr-CA" sz="2400" b="1" dirty="0"/>
          </a:p>
          <a:p>
            <a:pPr marL="0" indent="0" algn="ctr">
              <a:buNone/>
            </a:pPr>
            <a:r>
              <a:rPr lang="fr-CA" sz="4800" b="1" dirty="0" smtClean="0"/>
              <a:t>SÉCURITÉ</a:t>
            </a:r>
            <a:endParaRPr lang="fr-CA" sz="4800" b="1" dirty="0"/>
          </a:p>
        </p:txBody>
      </p:sp>
    </p:spTree>
    <p:extLst>
      <p:ext uri="{BB962C8B-B14F-4D97-AF65-F5344CB8AC3E}">
        <p14:creationId xmlns:p14="http://schemas.microsoft.com/office/powerpoint/2010/main" xmlns="" val="38000037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381000" y="2362200"/>
            <a:ext cx="8229600" cy="3657600"/>
          </a:xfrm>
        </p:spPr>
        <p:txBody>
          <a:bodyPr>
            <a:normAutofit/>
          </a:bodyPr>
          <a:lstStyle/>
          <a:p>
            <a:pPr>
              <a:buFont typeface="Wingdings" panose="05000000000000000000" pitchFamily="2" charset="2"/>
              <a:buChar char="§"/>
            </a:pPr>
            <a:r>
              <a:rPr lang="fr-CA" sz="2000" dirty="0" smtClean="0"/>
              <a:t>Choisir l’exercice</a:t>
            </a:r>
          </a:p>
          <a:p>
            <a:pPr marL="0" indent="0">
              <a:buNone/>
            </a:pPr>
            <a:endParaRPr lang="fr-CA" sz="2000" dirty="0"/>
          </a:p>
          <a:p>
            <a:pPr>
              <a:buFont typeface="Wingdings" panose="05000000000000000000" pitchFamily="2" charset="2"/>
              <a:buChar char="ü"/>
            </a:pPr>
            <a:r>
              <a:rPr lang="fr-CA" sz="2000" dirty="0" smtClean="0"/>
              <a:t>Il faut adapter selon la catégorie. </a:t>
            </a:r>
          </a:p>
          <a:p>
            <a:pPr>
              <a:buFont typeface="Wingdings" panose="05000000000000000000" pitchFamily="2" charset="2"/>
              <a:buChar char="ü"/>
            </a:pPr>
            <a:r>
              <a:rPr lang="fr-CA" sz="2000" dirty="0" smtClean="0"/>
              <a:t>Il faut instaurer une progression (variantes).  Si des joueurs sont plus avancés, il faut les pousser à se dépasser.  Ajoutez un cône de plus, ajoutez un entraîneur qui met une pression supplémentaire.</a:t>
            </a:r>
          </a:p>
          <a:p>
            <a:pPr>
              <a:buFont typeface="Wingdings" panose="05000000000000000000" pitchFamily="2" charset="2"/>
              <a:buChar char="ü"/>
            </a:pPr>
            <a:r>
              <a:rPr lang="fr-CA" sz="2000" dirty="0" smtClean="0"/>
              <a:t>Engagement moteur (33 % des joueurs en action)</a:t>
            </a:r>
          </a:p>
          <a:p>
            <a:pPr>
              <a:buFont typeface="Wingdings" panose="05000000000000000000" pitchFamily="2" charset="2"/>
              <a:buChar char="ü"/>
            </a:pPr>
            <a:r>
              <a:rPr lang="fr-CA" sz="2000" dirty="0" smtClean="0"/>
              <a:t>Durée de l’exercice (Maximum 10 minutes incluant l’explication).  </a:t>
            </a:r>
          </a:p>
          <a:p>
            <a:pPr>
              <a:buFont typeface="Wingdings" panose="05000000000000000000" pitchFamily="2" charset="2"/>
              <a:buChar char="ü"/>
            </a:pPr>
            <a:r>
              <a:rPr lang="fr-CA" sz="2000" dirty="0" smtClean="0"/>
              <a:t>L’enseignement doit se faire en début de séance.  Plus la séance avance, plus la concentration des joueurs diminue.  </a:t>
            </a:r>
          </a:p>
          <a:p>
            <a:pPr marL="0" indent="0">
              <a:buNone/>
            </a:pPr>
            <a:endParaRPr lang="fr-CA" sz="2000" dirty="0" smtClean="0"/>
          </a:p>
        </p:txBody>
      </p:sp>
      <p:sp>
        <p:nvSpPr>
          <p:cNvPr id="6" name="Titre 3"/>
          <p:cNvSpPr txBox="1">
            <a:spLocks/>
          </p:cNvSpPr>
          <p:nvPr/>
        </p:nvSpPr>
        <p:spPr>
          <a:xfrm>
            <a:off x="762000" y="12954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Planifier la séance </a:t>
            </a:r>
            <a:endParaRPr lang="fr-CA" dirty="0"/>
          </a:p>
        </p:txBody>
      </p:sp>
    </p:spTree>
    <p:extLst>
      <p:ext uri="{BB962C8B-B14F-4D97-AF65-F5344CB8AC3E}">
        <p14:creationId xmlns:p14="http://schemas.microsoft.com/office/powerpoint/2010/main" xmlns="" val="24448685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381000" y="2362200"/>
            <a:ext cx="8229600" cy="3657600"/>
          </a:xfrm>
        </p:spPr>
        <p:txBody>
          <a:bodyPr>
            <a:normAutofit/>
          </a:bodyPr>
          <a:lstStyle/>
          <a:p>
            <a:pPr>
              <a:buFont typeface="Wingdings" panose="05000000000000000000" pitchFamily="2" charset="2"/>
              <a:buChar char="§"/>
            </a:pPr>
            <a:r>
              <a:rPr lang="fr-CA" sz="2000" dirty="0" smtClean="0"/>
              <a:t>Planifier les tâches (Qui fait quoi ?)</a:t>
            </a:r>
          </a:p>
          <a:p>
            <a:pPr marL="0" indent="0">
              <a:buNone/>
            </a:pPr>
            <a:endParaRPr lang="fr-CA" sz="2000" dirty="0" smtClean="0"/>
          </a:p>
          <a:p>
            <a:pPr>
              <a:buFont typeface="Wingdings" panose="05000000000000000000" pitchFamily="2" charset="2"/>
              <a:buChar char="ü"/>
            </a:pPr>
            <a:r>
              <a:rPr lang="fr-CA" sz="2000" dirty="0" smtClean="0"/>
              <a:t>Qui explique l’exercice au tableau</a:t>
            </a:r>
          </a:p>
          <a:p>
            <a:pPr>
              <a:buFont typeface="Wingdings" panose="05000000000000000000" pitchFamily="2" charset="2"/>
              <a:buChar char="ü"/>
            </a:pPr>
            <a:r>
              <a:rPr lang="fr-CA" sz="2000" dirty="0" smtClean="0"/>
              <a:t>Qui place les rondelles et les cônes</a:t>
            </a:r>
          </a:p>
          <a:p>
            <a:pPr>
              <a:buFont typeface="Wingdings" panose="05000000000000000000" pitchFamily="2" charset="2"/>
              <a:buChar char="ü"/>
            </a:pPr>
            <a:r>
              <a:rPr lang="fr-CA" sz="2000" dirty="0" smtClean="0"/>
              <a:t>À quel endroit seront placés les entraîneurs pour donner de la rétroaction</a:t>
            </a:r>
          </a:p>
          <a:p>
            <a:pPr>
              <a:buFont typeface="Wingdings" panose="05000000000000000000" pitchFamily="2" charset="2"/>
              <a:buChar char="ü"/>
            </a:pPr>
            <a:r>
              <a:rPr lang="fr-CA" sz="2000" dirty="0" smtClean="0"/>
              <a:t>Qui encadre les gardiens de but</a:t>
            </a:r>
          </a:p>
          <a:p>
            <a:pPr>
              <a:buFont typeface="Wingdings" panose="05000000000000000000" pitchFamily="2" charset="2"/>
              <a:buChar char="ü"/>
            </a:pPr>
            <a:r>
              <a:rPr lang="fr-CA" sz="2000" dirty="0" smtClean="0"/>
              <a:t>Qui fera la gestion du temps</a:t>
            </a:r>
          </a:p>
          <a:p>
            <a:pPr>
              <a:buFont typeface="Wingdings" panose="05000000000000000000" pitchFamily="2" charset="2"/>
              <a:buChar char="ü"/>
            </a:pPr>
            <a:endParaRPr lang="fr-CA" sz="2000" dirty="0" smtClean="0"/>
          </a:p>
        </p:txBody>
      </p:sp>
      <p:sp>
        <p:nvSpPr>
          <p:cNvPr id="6" name="Titre 3"/>
          <p:cNvSpPr txBox="1">
            <a:spLocks/>
          </p:cNvSpPr>
          <p:nvPr/>
        </p:nvSpPr>
        <p:spPr>
          <a:xfrm>
            <a:off x="762000" y="12954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Planifier la séance </a:t>
            </a:r>
            <a:endParaRPr lang="fr-CA" dirty="0"/>
          </a:p>
        </p:txBody>
      </p:sp>
    </p:spTree>
    <p:extLst>
      <p:ext uri="{BB962C8B-B14F-4D97-AF65-F5344CB8AC3E}">
        <p14:creationId xmlns:p14="http://schemas.microsoft.com/office/powerpoint/2010/main" xmlns="" val="39296207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381000" y="2362200"/>
            <a:ext cx="8229600" cy="3657600"/>
          </a:xfrm>
        </p:spPr>
        <p:txBody>
          <a:bodyPr>
            <a:normAutofit/>
          </a:bodyPr>
          <a:lstStyle/>
          <a:p>
            <a:pPr>
              <a:buFont typeface="Wingdings" panose="05000000000000000000" pitchFamily="2" charset="2"/>
              <a:buChar char="§"/>
            </a:pPr>
            <a:r>
              <a:rPr lang="fr-CA" sz="2000" dirty="0" smtClean="0"/>
              <a:t>Prévoir rondelles, tableau, eau, etc.</a:t>
            </a:r>
          </a:p>
          <a:p>
            <a:pPr marL="457200" indent="-457200">
              <a:buAutoNum type="arabicPeriod"/>
            </a:pPr>
            <a:endParaRPr lang="fr-CA" sz="2000" dirty="0" smtClean="0"/>
          </a:p>
          <a:p>
            <a:pPr>
              <a:buFont typeface="Wingdings" panose="05000000000000000000" pitchFamily="2" charset="2"/>
              <a:buChar char="ü"/>
            </a:pPr>
            <a:r>
              <a:rPr lang="fr-CA" sz="2000" dirty="0" smtClean="0"/>
              <a:t>Qui apporte les rondelles</a:t>
            </a:r>
          </a:p>
          <a:p>
            <a:pPr>
              <a:buFont typeface="Wingdings" panose="05000000000000000000" pitchFamily="2" charset="2"/>
              <a:buChar char="ü"/>
            </a:pPr>
            <a:r>
              <a:rPr lang="fr-CA" sz="2000" dirty="0" smtClean="0"/>
              <a:t>Qui apporte le tableau</a:t>
            </a:r>
          </a:p>
          <a:p>
            <a:pPr>
              <a:buFont typeface="Wingdings" panose="05000000000000000000" pitchFamily="2" charset="2"/>
              <a:buChar char="ü"/>
            </a:pPr>
            <a:r>
              <a:rPr lang="fr-CA" sz="2000" dirty="0" smtClean="0"/>
              <a:t>S’assurer qu’il y a suffisamment de cônes à l’aréna</a:t>
            </a:r>
          </a:p>
          <a:p>
            <a:pPr>
              <a:buFont typeface="Wingdings" panose="05000000000000000000" pitchFamily="2" charset="2"/>
              <a:buChar char="ü"/>
            </a:pPr>
            <a:r>
              <a:rPr lang="fr-CA" sz="2000" dirty="0" smtClean="0"/>
              <a:t>S’assurer d’avoir de l’eau pour la séance. </a:t>
            </a:r>
            <a:endParaRPr lang="fr-CA" sz="2000" dirty="0"/>
          </a:p>
        </p:txBody>
      </p:sp>
      <p:sp>
        <p:nvSpPr>
          <p:cNvPr id="6" name="Titre 3"/>
          <p:cNvSpPr txBox="1">
            <a:spLocks/>
          </p:cNvSpPr>
          <p:nvPr/>
        </p:nvSpPr>
        <p:spPr>
          <a:xfrm>
            <a:off x="762000" y="12954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Planifier la séance </a:t>
            </a:r>
            <a:endParaRPr lang="fr-CA" dirty="0"/>
          </a:p>
        </p:txBody>
      </p:sp>
    </p:spTree>
    <p:extLst>
      <p:ext uri="{BB962C8B-B14F-4D97-AF65-F5344CB8AC3E}">
        <p14:creationId xmlns:p14="http://schemas.microsoft.com/office/powerpoint/2010/main" xmlns="" val="9832354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304800" y="1981200"/>
            <a:ext cx="8229600" cy="4876800"/>
          </a:xfrm>
        </p:spPr>
        <p:txBody>
          <a:bodyPr>
            <a:normAutofit/>
          </a:bodyPr>
          <a:lstStyle/>
          <a:p>
            <a:pPr>
              <a:buFont typeface="Wingdings" panose="05000000000000000000" pitchFamily="2" charset="2"/>
              <a:buChar char="§"/>
            </a:pPr>
            <a:r>
              <a:rPr lang="fr-CA" sz="1800" b="1" dirty="0" smtClean="0"/>
              <a:t>Échauffement 5 minutes </a:t>
            </a:r>
            <a:r>
              <a:rPr lang="fr-CA" sz="1800" dirty="0" smtClean="0"/>
              <a:t>(Parcours pleine glace.  Séance commune avec une autre équipe si vous êtes en </a:t>
            </a:r>
            <a:r>
              <a:rPr lang="fr-CA" sz="1800" dirty="0" err="1" smtClean="0"/>
              <a:t>demi-glace</a:t>
            </a:r>
            <a:r>
              <a:rPr lang="fr-CA" sz="1800" dirty="0" smtClean="0"/>
              <a:t>)</a:t>
            </a:r>
          </a:p>
          <a:p>
            <a:pPr>
              <a:buFont typeface="Wingdings" panose="05000000000000000000" pitchFamily="2" charset="2"/>
              <a:buChar char="§"/>
            </a:pPr>
            <a:r>
              <a:rPr lang="fr-CA" sz="1800" b="1" dirty="0" smtClean="0"/>
              <a:t>Exercice 1 </a:t>
            </a:r>
            <a:r>
              <a:rPr lang="fr-CA" sz="1800" dirty="0" smtClean="0"/>
              <a:t>– 10 minutes (Ex : Départ avant)</a:t>
            </a:r>
          </a:p>
          <a:p>
            <a:pPr>
              <a:buFont typeface="Wingdings" panose="05000000000000000000" pitchFamily="2" charset="2"/>
              <a:buChar char="§"/>
            </a:pPr>
            <a:r>
              <a:rPr lang="fr-CA" sz="1800" b="1" dirty="0" smtClean="0"/>
              <a:t>Transition</a:t>
            </a:r>
            <a:r>
              <a:rPr lang="fr-CA" sz="1800" dirty="0" smtClean="0"/>
              <a:t> </a:t>
            </a:r>
            <a:r>
              <a:rPr lang="fr-CA" sz="1600" dirty="0" smtClean="0"/>
              <a:t>(Routine d’environ 1 minute à la fin de chaque exercice. Même routine à toutes les séances.  Changer la routine à tous les mois. Pendant ce temps, vous aurez l’occasion de préparer votre prochain exercice, cônes, rondelles, </a:t>
            </a:r>
            <a:r>
              <a:rPr lang="fr-CA" sz="1600" dirty="0" err="1" smtClean="0"/>
              <a:t>etc</a:t>
            </a:r>
            <a:r>
              <a:rPr lang="fr-CA" sz="1600" dirty="0" smtClean="0"/>
              <a:t>). </a:t>
            </a:r>
          </a:p>
          <a:p>
            <a:pPr>
              <a:buFont typeface="Wingdings" panose="05000000000000000000" pitchFamily="2" charset="2"/>
              <a:buChar char="§"/>
            </a:pPr>
            <a:r>
              <a:rPr lang="fr-CA" sz="1800" b="1" dirty="0" smtClean="0"/>
              <a:t>Exercice 2 </a:t>
            </a:r>
            <a:r>
              <a:rPr lang="fr-CA" sz="1800" dirty="0" smtClean="0"/>
              <a:t>– 10 minutes (Ex : Freinage)</a:t>
            </a:r>
          </a:p>
          <a:p>
            <a:pPr>
              <a:buFont typeface="Wingdings" panose="05000000000000000000" pitchFamily="2" charset="2"/>
              <a:buChar char="§"/>
            </a:pPr>
            <a:r>
              <a:rPr lang="fr-CA" sz="1800" b="1" dirty="0" smtClean="0"/>
              <a:t>Transition</a:t>
            </a:r>
            <a:r>
              <a:rPr lang="fr-CA" sz="1800" dirty="0" smtClean="0"/>
              <a:t> – 1 minute</a:t>
            </a:r>
          </a:p>
          <a:p>
            <a:pPr>
              <a:buFont typeface="Wingdings" panose="05000000000000000000" pitchFamily="2" charset="2"/>
              <a:buChar char="§"/>
            </a:pPr>
            <a:r>
              <a:rPr lang="fr-CA" sz="1800" b="1" dirty="0" smtClean="0"/>
              <a:t>Exercice 3 </a:t>
            </a:r>
            <a:r>
              <a:rPr lang="fr-CA" sz="1800" dirty="0" smtClean="0"/>
              <a:t>– 10 minutes (Ex : Marquage/Démarquage)</a:t>
            </a:r>
          </a:p>
          <a:p>
            <a:pPr>
              <a:buFont typeface="Wingdings" panose="05000000000000000000" pitchFamily="2" charset="2"/>
              <a:buChar char="§"/>
            </a:pPr>
            <a:r>
              <a:rPr lang="fr-CA" sz="1800" b="1" dirty="0" smtClean="0"/>
              <a:t>Transition</a:t>
            </a:r>
            <a:r>
              <a:rPr lang="fr-CA" sz="1800" dirty="0" smtClean="0"/>
              <a:t> – 1 minute</a:t>
            </a:r>
          </a:p>
          <a:p>
            <a:pPr>
              <a:buFont typeface="Wingdings" panose="05000000000000000000" pitchFamily="2" charset="2"/>
              <a:buChar char="§"/>
            </a:pPr>
            <a:r>
              <a:rPr lang="fr-CA" sz="1800" b="1" dirty="0" smtClean="0"/>
              <a:t>Exercice 4 </a:t>
            </a:r>
            <a:r>
              <a:rPr lang="fr-CA" sz="1800" dirty="0" smtClean="0"/>
              <a:t>– 10 minutes (Ex : Synchronisation des passes (</a:t>
            </a:r>
            <a:r>
              <a:rPr lang="fr-CA" sz="1800" dirty="0" err="1" smtClean="0"/>
              <a:t>Timming</a:t>
            </a:r>
            <a:r>
              <a:rPr lang="fr-CA" sz="1800" dirty="0" smtClean="0"/>
              <a:t>))</a:t>
            </a:r>
          </a:p>
          <a:p>
            <a:pPr>
              <a:buFont typeface="Wingdings" panose="05000000000000000000" pitchFamily="2" charset="2"/>
              <a:buChar char="§"/>
            </a:pPr>
            <a:r>
              <a:rPr lang="fr-CA" sz="1800" b="1" dirty="0" smtClean="0"/>
              <a:t>Transition</a:t>
            </a:r>
            <a:r>
              <a:rPr lang="fr-CA" sz="1800" dirty="0" smtClean="0"/>
              <a:t> – 1 minute</a:t>
            </a:r>
          </a:p>
          <a:p>
            <a:pPr>
              <a:buFont typeface="Wingdings" panose="05000000000000000000" pitchFamily="2" charset="2"/>
              <a:buChar char="§"/>
            </a:pPr>
            <a:r>
              <a:rPr lang="fr-CA" sz="1800" b="1" dirty="0" smtClean="0"/>
              <a:t>Jeu</a:t>
            </a:r>
            <a:r>
              <a:rPr lang="fr-CA" sz="1800" dirty="0" smtClean="0"/>
              <a:t> – 10 minutes (Ex : Course pour la rondelle).</a:t>
            </a:r>
          </a:p>
          <a:p>
            <a:pPr>
              <a:buFont typeface="Wingdings" panose="05000000000000000000" pitchFamily="2" charset="2"/>
              <a:buChar char="§"/>
            </a:pPr>
            <a:r>
              <a:rPr lang="fr-CA" sz="1800" b="1" dirty="0" smtClean="0"/>
              <a:t>Transition</a:t>
            </a:r>
            <a:r>
              <a:rPr lang="fr-CA" sz="1800" dirty="0" smtClean="0"/>
              <a:t> – 1 minute</a:t>
            </a:r>
          </a:p>
          <a:p>
            <a:pPr>
              <a:buFont typeface="Wingdings" panose="05000000000000000000" pitchFamily="2" charset="2"/>
              <a:buChar char="§"/>
            </a:pPr>
            <a:r>
              <a:rPr lang="fr-CA" sz="1800" b="1" dirty="0" smtClean="0"/>
              <a:t>Fin de la séance</a:t>
            </a:r>
          </a:p>
          <a:p>
            <a:pPr>
              <a:buFont typeface="Wingdings" panose="05000000000000000000" pitchFamily="2" charset="2"/>
              <a:buChar char="§"/>
            </a:pPr>
            <a:endParaRPr lang="fr-CA" sz="2000" dirty="0"/>
          </a:p>
        </p:txBody>
      </p:sp>
      <p:sp>
        <p:nvSpPr>
          <p:cNvPr id="6" name="Titre 3"/>
          <p:cNvSpPr txBox="1">
            <a:spLocks/>
          </p:cNvSpPr>
          <p:nvPr/>
        </p:nvSpPr>
        <p:spPr>
          <a:xfrm>
            <a:off x="0" y="12954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800" dirty="0" smtClean="0"/>
              <a:t>Exemple de déroulement d’une séance (1h00) </a:t>
            </a:r>
            <a:endParaRPr lang="fr-CA" sz="2800" dirty="0"/>
          </a:p>
        </p:txBody>
      </p:sp>
    </p:spTree>
    <p:extLst>
      <p:ext uri="{BB962C8B-B14F-4D97-AF65-F5344CB8AC3E}">
        <p14:creationId xmlns:p14="http://schemas.microsoft.com/office/powerpoint/2010/main" xmlns="" val="41838953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457200" y="1981200"/>
            <a:ext cx="8229600" cy="4876800"/>
          </a:xfrm>
        </p:spPr>
        <p:txBody>
          <a:bodyPr>
            <a:normAutofit/>
          </a:bodyPr>
          <a:lstStyle/>
          <a:p>
            <a:pPr marL="0" indent="0">
              <a:buNone/>
            </a:pPr>
            <a:endParaRPr lang="fr-CA" sz="2000" dirty="0"/>
          </a:p>
          <a:p>
            <a:pPr marL="0" indent="0">
              <a:buNone/>
            </a:pPr>
            <a:r>
              <a:rPr lang="fr-CA" sz="2000" dirty="0" smtClean="0"/>
              <a:t>Si vous pratiquez en </a:t>
            </a:r>
            <a:r>
              <a:rPr lang="fr-CA" sz="2000" dirty="0" err="1" smtClean="0"/>
              <a:t>demi-glace</a:t>
            </a:r>
            <a:r>
              <a:rPr lang="fr-CA" sz="2000" dirty="0" smtClean="0"/>
              <a:t> avec une autre équipe, plusieurs solutions s’offrent à vous. </a:t>
            </a:r>
          </a:p>
          <a:p>
            <a:pPr marL="0" indent="0">
              <a:buNone/>
            </a:pPr>
            <a:endParaRPr lang="fr-CA" sz="2000" dirty="0"/>
          </a:p>
          <a:p>
            <a:pPr marL="0" indent="0">
              <a:buNone/>
            </a:pPr>
            <a:r>
              <a:rPr lang="fr-CA" sz="2000" dirty="0" smtClean="0"/>
              <a:t>Souvent nous pensons que la patinoire se sépare uniquement en </a:t>
            </a:r>
            <a:r>
              <a:rPr lang="fr-CA" sz="2000" dirty="0" err="1" smtClean="0"/>
              <a:t>demi-glace</a:t>
            </a:r>
            <a:r>
              <a:rPr lang="fr-CA" sz="2000" dirty="0" smtClean="0"/>
              <a:t> en traçant une ligne imaginaire sur la ligne rouge.  Il existe plusieurs autres façons de séparer la glace dans lesquels vous pourrez travailler des éléments différents. </a:t>
            </a:r>
          </a:p>
          <a:p>
            <a:pPr marL="0" indent="0">
              <a:buNone/>
            </a:pPr>
            <a:endParaRPr lang="fr-CA" sz="2000" dirty="0"/>
          </a:p>
          <a:p>
            <a:pPr marL="0" indent="0">
              <a:buNone/>
            </a:pPr>
            <a:r>
              <a:rPr lang="fr-CA" sz="2000" dirty="0" smtClean="0"/>
              <a:t>Pour utiliser cette méthode, il faut communiquer avec l’entraîneur de l’autre équipe avant la séance.  De cette façon, vous pourrez vous entendre sur la durée et le type de séparation que vous utiliserez. </a:t>
            </a:r>
            <a:endParaRPr lang="fr-CA" sz="2000" dirty="0"/>
          </a:p>
        </p:txBody>
      </p:sp>
      <p:sp>
        <p:nvSpPr>
          <p:cNvPr id="7" name="Titre 3"/>
          <p:cNvSpPr txBox="1">
            <a:spLocks/>
          </p:cNvSpPr>
          <p:nvPr/>
        </p:nvSpPr>
        <p:spPr>
          <a:xfrm>
            <a:off x="0" y="12954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800" dirty="0" smtClean="0"/>
              <a:t>Séparation de la patinoire.  </a:t>
            </a:r>
            <a:endParaRPr lang="fr-CA" sz="2800" dirty="0"/>
          </a:p>
        </p:txBody>
      </p:sp>
    </p:spTree>
    <p:extLst>
      <p:ext uri="{BB962C8B-B14F-4D97-AF65-F5344CB8AC3E}">
        <p14:creationId xmlns:p14="http://schemas.microsoft.com/office/powerpoint/2010/main" xmlns="" val="8495301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pic>
        <p:nvPicPr>
          <p:cNvPr id="6" name="Imag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171700" y="647700"/>
            <a:ext cx="4648200" cy="7315200"/>
          </a:xfrm>
          <a:prstGeom prst="rect">
            <a:avLst/>
          </a:prstGeom>
          <a:noFill/>
          <a:ln>
            <a:noFill/>
          </a:ln>
        </p:spPr>
      </p:pic>
      <p:sp>
        <p:nvSpPr>
          <p:cNvPr id="7" name="Titre 3"/>
          <p:cNvSpPr txBox="1">
            <a:spLocks/>
          </p:cNvSpPr>
          <p:nvPr/>
        </p:nvSpPr>
        <p:spPr>
          <a:xfrm>
            <a:off x="0" y="12954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800" dirty="0" smtClean="0"/>
              <a:t>Séparation de la patinoire.  </a:t>
            </a:r>
            <a:endParaRPr lang="fr-CA" sz="2800" dirty="0"/>
          </a:p>
        </p:txBody>
      </p:sp>
    </p:spTree>
    <p:extLst>
      <p:ext uri="{BB962C8B-B14F-4D97-AF65-F5344CB8AC3E}">
        <p14:creationId xmlns:p14="http://schemas.microsoft.com/office/powerpoint/2010/main" xmlns="" val="28445832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457200" y="1981200"/>
            <a:ext cx="8229600" cy="4876800"/>
          </a:xfrm>
        </p:spPr>
        <p:txBody>
          <a:bodyPr>
            <a:normAutofit/>
          </a:bodyPr>
          <a:lstStyle/>
          <a:p>
            <a:pPr marL="0" indent="0">
              <a:buNone/>
            </a:pPr>
            <a:endParaRPr lang="fr-CA" sz="2000" dirty="0"/>
          </a:p>
          <a:p>
            <a:pPr marL="0" indent="0">
              <a:buNone/>
            </a:pPr>
            <a:r>
              <a:rPr lang="fr-CA" sz="2000" dirty="0" smtClean="0"/>
              <a:t>Si vous pratiquez en pleine glace, il faut maximiser l’espace.  </a:t>
            </a:r>
          </a:p>
          <a:p>
            <a:pPr marL="0" indent="0">
              <a:buNone/>
            </a:pPr>
            <a:endParaRPr lang="fr-CA" sz="2000" dirty="0"/>
          </a:p>
          <a:p>
            <a:pPr>
              <a:buFont typeface="Wingdings" panose="05000000000000000000" pitchFamily="2" charset="2"/>
              <a:buChar char="§"/>
            </a:pPr>
            <a:r>
              <a:rPr lang="fr-CA" sz="2000" dirty="0" smtClean="0"/>
              <a:t>Travaillez sous forme d’ateliers. </a:t>
            </a:r>
          </a:p>
          <a:p>
            <a:pPr marL="0" indent="0">
              <a:buNone/>
            </a:pPr>
            <a:r>
              <a:rPr lang="fr-CA" sz="2000" dirty="0" smtClean="0"/>
              <a:t>Vous maximiserez ainsi l’espace sur la glace et augmenterez l’engagement moteur.  </a:t>
            </a:r>
          </a:p>
        </p:txBody>
      </p:sp>
      <p:sp>
        <p:nvSpPr>
          <p:cNvPr id="7" name="Titre 3"/>
          <p:cNvSpPr txBox="1">
            <a:spLocks/>
          </p:cNvSpPr>
          <p:nvPr/>
        </p:nvSpPr>
        <p:spPr>
          <a:xfrm>
            <a:off x="0" y="12954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800" dirty="0" smtClean="0"/>
              <a:t>Pleine glace  </a:t>
            </a:r>
            <a:endParaRPr lang="fr-CA" sz="2800" dirty="0"/>
          </a:p>
        </p:txBody>
      </p:sp>
    </p:spTree>
    <p:extLst>
      <p:ext uri="{BB962C8B-B14F-4D97-AF65-F5344CB8AC3E}">
        <p14:creationId xmlns:p14="http://schemas.microsoft.com/office/powerpoint/2010/main" xmlns="" val="9649090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pic>
        <p:nvPicPr>
          <p:cNvPr id="3" name="Espace réservé du contenu 2"/>
          <p:cNvPicPr>
            <a:picLocks noGrp="1" noChangeAspect="1"/>
          </p:cNvPicPr>
          <p:nvPr>
            <p:ph idx="1"/>
          </p:nvPr>
        </p:nvPicPr>
        <p:blipFill>
          <a:blip r:embed="rId2" cstate="print"/>
          <a:stretch>
            <a:fillRect/>
          </a:stretch>
        </p:blipFill>
        <p:spPr>
          <a:xfrm>
            <a:off x="5715000" y="2157957"/>
            <a:ext cx="2381250" cy="4352925"/>
          </a:xfrm>
          <a:prstGeom prst="rect">
            <a:avLst/>
          </a:prstGeom>
        </p:spPr>
      </p:pic>
      <p:pic>
        <p:nvPicPr>
          <p:cNvPr id="2" name="Image 1"/>
          <p:cNvPicPr>
            <a:picLocks noChangeAspect="1"/>
          </p:cNvPicPr>
          <p:nvPr/>
        </p:nvPicPr>
        <p:blipFill>
          <a:blip r:embed="rId3" cstate="print"/>
          <a:stretch>
            <a:fillRect/>
          </a:stretch>
        </p:blipFill>
        <p:spPr>
          <a:xfrm>
            <a:off x="952500" y="2215107"/>
            <a:ext cx="2362200" cy="4295775"/>
          </a:xfrm>
          <a:prstGeom prst="rect">
            <a:avLst/>
          </a:prstGeom>
        </p:spPr>
      </p:pic>
      <p:sp>
        <p:nvSpPr>
          <p:cNvPr id="6" name="Titre 3"/>
          <p:cNvSpPr txBox="1">
            <a:spLocks/>
          </p:cNvSpPr>
          <p:nvPr/>
        </p:nvSpPr>
        <p:spPr>
          <a:xfrm>
            <a:off x="0" y="12954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sz="2800" dirty="0" smtClean="0"/>
              <a:t>Pleine glace (Ateliers) </a:t>
            </a:r>
            <a:endParaRPr lang="fr-CA" sz="2800" dirty="0"/>
          </a:p>
        </p:txBody>
      </p:sp>
    </p:spTree>
    <p:extLst>
      <p:ext uri="{BB962C8B-B14F-4D97-AF65-F5344CB8AC3E}">
        <p14:creationId xmlns:p14="http://schemas.microsoft.com/office/powerpoint/2010/main" xmlns="" val="39047087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304800" y="2133600"/>
            <a:ext cx="8229600" cy="3733800"/>
          </a:xfrm>
        </p:spPr>
        <p:txBody>
          <a:bodyPr>
            <a:normAutofit/>
          </a:bodyPr>
          <a:lstStyle/>
          <a:p>
            <a:pPr>
              <a:buFont typeface="Wingdings" panose="05000000000000000000" pitchFamily="2" charset="2"/>
              <a:buChar char="§"/>
            </a:pPr>
            <a:r>
              <a:rPr lang="fr-CA" sz="2000" dirty="0" smtClean="0"/>
              <a:t>En équipe de 3-4 participants (15 minutes)</a:t>
            </a:r>
          </a:p>
          <a:p>
            <a:pPr>
              <a:buFont typeface="Wingdings" panose="05000000000000000000" pitchFamily="2" charset="2"/>
              <a:buChar char="§"/>
            </a:pPr>
            <a:r>
              <a:rPr lang="fr-CA" sz="2000" dirty="0" smtClean="0"/>
              <a:t>Bâtir une séance d’entraînement pleine glace (1h00) pour la catégorie donnée par le formateur. </a:t>
            </a:r>
          </a:p>
          <a:p>
            <a:pPr>
              <a:buFont typeface="Wingdings" panose="05000000000000000000" pitchFamily="2" charset="2"/>
              <a:buChar char="§"/>
            </a:pPr>
            <a:r>
              <a:rPr lang="fr-CA" sz="2000" dirty="0" smtClean="0"/>
              <a:t>Inclure : </a:t>
            </a:r>
          </a:p>
          <a:p>
            <a:pPr lvl="1">
              <a:buFont typeface="Wingdings" panose="05000000000000000000" pitchFamily="2" charset="2"/>
              <a:buChar char="ü"/>
            </a:pPr>
            <a:r>
              <a:rPr lang="fr-CA" sz="1600" dirty="0" smtClean="0"/>
              <a:t>1 échauffement</a:t>
            </a:r>
          </a:p>
          <a:p>
            <a:pPr lvl="1">
              <a:buFont typeface="Wingdings" panose="05000000000000000000" pitchFamily="2" charset="2"/>
              <a:buChar char="ü"/>
            </a:pPr>
            <a:r>
              <a:rPr lang="fr-CA" sz="1600" dirty="0" smtClean="0"/>
              <a:t>Au moins 1 élément technique</a:t>
            </a:r>
          </a:p>
          <a:p>
            <a:pPr lvl="1">
              <a:buFont typeface="Wingdings" panose="05000000000000000000" pitchFamily="2" charset="2"/>
              <a:buChar char="ü"/>
            </a:pPr>
            <a:r>
              <a:rPr lang="fr-CA" sz="1600" dirty="0" smtClean="0"/>
              <a:t>Au moins 1 tactique individuelle</a:t>
            </a:r>
          </a:p>
          <a:p>
            <a:pPr lvl="1">
              <a:buFont typeface="Wingdings" panose="05000000000000000000" pitchFamily="2" charset="2"/>
              <a:buChar char="ü"/>
            </a:pPr>
            <a:r>
              <a:rPr lang="fr-CA" sz="1600" dirty="0" smtClean="0"/>
              <a:t>1 transition</a:t>
            </a:r>
          </a:p>
          <a:p>
            <a:pPr lvl="1">
              <a:buFont typeface="Wingdings" panose="05000000000000000000" pitchFamily="2" charset="2"/>
              <a:buChar char="ü"/>
            </a:pPr>
            <a:r>
              <a:rPr lang="fr-CA" sz="1600" dirty="0" smtClean="0"/>
              <a:t>1 jeu</a:t>
            </a:r>
          </a:p>
          <a:p>
            <a:pPr lvl="1">
              <a:buFont typeface="Wingdings" panose="05000000000000000000" pitchFamily="2" charset="2"/>
              <a:buChar char="ü"/>
            </a:pPr>
            <a:r>
              <a:rPr lang="fr-CA" sz="1600" dirty="0" smtClean="0"/>
              <a:t>Inscrire les points clés pour chaque exercice.  </a:t>
            </a:r>
          </a:p>
          <a:p>
            <a:pPr>
              <a:buFont typeface="Wingdings" panose="05000000000000000000" pitchFamily="2" charset="2"/>
              <a:buChar char="§"/>
            </a:pPr>
            <a:endParaRPr lang="fr-CA" sz="2000" dirty="0" smtClean="0"/>
          </a:p>
          <a:p>
            <a:pPr>
              <a:buFont typeface="Wingdings" panose="05000000000000000000" pitchFamily="2" charset="2"/>
              <a:buChar char="§"/>
            </a:pPr>
            <a:endParaRPr lang="fr-CA" sz="2000" dirty="0" smtClean="0"/>
          </a:p>
          <a:p>
            <a:pPr>
              <a:buFont typeface="Wingdings" panose="05000000000000000000" pitchFamily="2" charset="2"/>
              <a:buChar char="§"/>
            </a:pPr>
            <a:endParaRPr lang="fr-CA" sz="2000" dirty="0"/>
          </a:p>
        </p:txBody>
      </p:sp>
      <p:sp>
        <p:nvSpPr>
          <p:cNvPr id="6" name="AutoShape 24"/>
          <p:cNvSpPr txBox="1">
            <a:spLocks noChangeArrowheads="1"/>
          </p:cNvSpPr>
          <p:nvPr/>
        </p:nvSpPr>
        <p:spPr bwMode="auto">
          <a:xfrm>
            <a:off x="1905000" y="1417638"/>
            <a:ext cx="5029200" cy="578882"/>
          </a:xfrm>
          <a:prstGeom prst="roundRect">
            <a:avLst>
              <a:gd name="adj" fmla="val 16667"/>
            </a:avLst>
          </a:prstGeom>
          <a:solidFill>
            <a:schemeClr val="bg1">
              <a:lumMod val="75000"/>
            </a:schemeClr>
          </a:solidFill>
          <a:ln w="57150" cmpd="thickThin">
            <a:solidFill>
              <a:srgbClr val="003366"/>
            </a:solidFill>
            <a:round/>
            <a:headEnd/>
            <a:tailEnd/>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9pPr>
          </a:lstStyle>
          <a:p>
            <a:pPr algn="ctr">
              <a:spcBef>
                <a:spcPct val="50000"/>
              </a:spcBef>
              <a:buFontTx/>
              <a:buNone/>
            </a:pPr>
            <a:r>
              <a:rPr lang="fr-CA" altLang="fr-FR" sz="2800" b="1" dirty="0" smtClean="0">
                <a:solidFill>
                  <a:srgbClr val="003366"/>
                </a:solidFill>
                <a:latin typeface="Comic Sans MS" panose="030F0702030302020204" pitchFamily="66" charset="0"/>
              </a:rPr>
              <a:t>Petit exercice #1</a:t>
            </a:r>
            <a:endParaRPr lang="fr-CA" altLang="fr-FR" b="1" dirty="0">
              <a:solidFill>
                <a:srgbClr val="003366"/>
              </a:solidFill>
              <a:latin typeface="Comic Sans MS" panose="030F0702030302020204" pitchFamily="66" charset="0"/>
            </a:endParaRPr>
          </a:p>
        </p:txBody>
      </p:sp>
    </p:spTree>
    <p:extLst>
      <p:ext uri="{BB962C8B-B14F-4D97-AF65-F5344CB8AC3E}">
        <p14:creationId xmlns:p14="http://schemas.microsoft.com/office/powerpoint/2010/main" xmlns="" val="704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215" y="3200400"/>
            <a:ext cx="5017569"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15</a:t>
            </a:r>
            <a:r>
              <a:rPr lang="fr-F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minutes</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itre 3"/>
          <p:cNvSpPr txBox="1">
            <a:spLocks/>
          </p:cNvSpPr>
          <p:nvPr/>
        </p:nvSpPr>
        <p:spPr>
          <a:xfrm>
            <a:off x="2133600" y="2286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Séances entraînements</a:t>
            </a:r>
            <a:endParaRPr lang="fr-CA" dirty="0"/>
          </a:p>
        </p:txBody>
      </p:sp>
      <p:sp>
        <p:nvSpPr>
          <p:cNvPr id="8" name="Titre 3"/>
          <p:cNvSpPr txBox="1">
            <a:spLocks/>
          </p:cNvSpPr>
          <p:nvPr/>
        </p:nvSpPr>
        <p:spPr>
          <a:xfrm>
            <a:off x="0" y="1371600"/>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Conception séance pleine glace</a:t>
            </a:r>
            <a:endParaRPr lang="fr-CA" dirty="0"/>
          </a:p>
        </p:txBody>
      </p:sp>
    </p:spTree>
    <p:extLst>
      <p:ext uri="{BB962C8B-B14F-4D97-AF65-F5344CB8AC3E}">
        <p14:creationId xmlns:p14="http://schemas.microsoft.com/office/powerpoint/2010/main" xmlns="" val="510091169"/>
      </p:ext>
    </p:extLst>
  </p:cSld>
  <p:clrMapOvr>
    <a:masterClrMapping/>
  </p:clrMapOvr>
  <mc:AlternateContent xmlns:mc="http://schemas.openxmlformats.org/markup-compatibility/2006">
    <mc:Choice xmlns:p14="http://schemas.microsoft.com/office/powerpoint/2010/main" xmlns="" Requires="p14">
      <p:transition spd="slow" p14:dur="2000" advClick="0" advTm="180000"/>
    </mc:Choice>
    <mc:Fallback>
      <p:transition spd="slow" advClick="0" advTm="18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Sécurité</a:t>
            </a:r>
            <a:endParaRPr lang="fr-CA" dirty="0"/>
          </a:p>
        </p:txBody>
      </p:sp>
      <p:sp>
        <p:nvSpPr>
          <p:cNvPr id="5" name="Espace réservé du contenu 4"/>
          <p:cNvSpPr>
            <a:spLocks noGrp="1"/>
          </p:cNvSpPr>
          <p:nvPr>
            <p:ph idx="1"/>
          </p:nvPr>
        </p:nvSpPr>
        <p:spPr>
          <a:xfrm>
            <a:off x="457200" y="1600200"/>
            <a:ext cx="8229600" cy="5257800"/>
          </a:xfrm>
        </p:spPr>
        <p:txBody>
          <a:bodyPr>
            <a:normAutofit/>
          </a:bodyPr>
          <a:lstStyle/>
          <a:p>
            <a:pPr>
              <a:buFont typeface="Wingdings" panose="05000000000000000000" pitchFamily="2" charset="2"/>
              <a:buChar char="§"/>
            </a:pPr>
            <a:endParaRPr lang="fr-CA" sz="2000" dirty="0" smtClean="0"/>
          </a:p>
          <a:p>
            <a:pPr marL="0" indent="0">
              <a:buNone/>
            </a:pPr>
            <a:endParaRPr lang="fr-CA" sz="2000" dirty="0" smtClean="0"/>
          </a:p>
          <a:p>
            <a:pPr>
              <a:buFont typeface="Wingdings" panose="05000000000000000000" pitchFamily="2" charset="2"/>
              <a:buChar char="§"/>
            </a:pPr>
            <a:r>
              <a:rPr lang="fr-CA" sz="2000" b="1" dirty="0" smtClean="0"/>
              <a:t>Contrôler l’environnement</a:t>
            </a:r>
          </a:p>
          <a:p>
            <a:pPr marL="0" indent="0">
              <a:buNone/>
            </a:pPr>
            <a:r>
              <a:rPr lang="fr-CA" sz="2000" dirty="0" smtClean="0"/>
              <a:t>	Savoir où est l’Infirmerie dans l’aréna</a:t>
            </a:r>
            <a:endParaRPr lang="fr-CA" sz="2000" dirty="0"/>
          </a:p>
          <a:p>
            <a:pPr marL="0" indent="0">
              <a:buNone/>
            </a:pPr>
            <a:r>
              <a:rPr lang="fr-CA" sz="2000" dirty="0" smtClean="0"/>
              <a:t>	Y’</a:t>
            </a:r>
            <a:r>
              <a:rPr lang="fr-CA" sz="2000" dirty="0" err="1" smtClean="0"/>
              <a:t>a-t-il</a:t>
            </a:r>
            <a:r>
              <a:rPr lang="fr-CA" sz="2000" dirty="0" smtClean="0"/>
              <a:t> un médecin </a:t>
            </a:r>
            <a:r>
              <a:rPr lang="fr-CA" sz="2000" dirty="0"/>
              <a:t>ou infirmier (e) dans votre </a:t>
            </a:r>
            <a:r>
              <a:rPr lang="fr-CA" sz="2000" dirty="0" smtClean="0"/>
              <a:t>équipe ? </a:t>
            </a:r>
          </a:p>
          <a:p>
            <a:pPr marL="0" indent="0">
              <a:buNone/>
            </a:pPr>
            <a:r>
              <a:rPr lang="fr-CA" sz="2000" dirty="0"/>
              <a:t>	</a:t>
            </a:r>
            <a:r>
              <a:rPr lang="fr-CA" sz="2000" dirty="0" smtClean="0"/>
              <a:t>Se servir du responsable santé &amp; sécurité (Formation)</a:t>
            </a:r>
          </a:p>
          <a:p>
            <a:pPr marL="0" indent="0">
              <a:buNone/>
            </a:pPr>
            <a:r>
              <a:rPr lang="fr-CA" sz="2000" dirty="0" smtClean="0"/>
              <a:t>	Éviter </a:t>
            </a:r>
            <a:r>
              <a:rPr lang="fr-CA" sz="2000" dirty="0"/>
              <a:t>les situations risquées (Porte bande ouverte, patin qui traine, 	etc.)</a:t>
            </a:r>
          </a:p>
          <a:p>
            <a:pPr marL="0" indent="0">
              <a:buNone/>
            </a:pPr>
            <a:endParaRPr lang="fr-CA" sz="2000" dirty="0" smtClean="0"/>
          </a:p>
          <a:p>
            <a:pPr>
              <a:buFont typeface="Wingdings" panose="05000000000000000000" pitchFamily="2" charset="2"/>
              <a:buChar char="§"/>
            </a:pPr>
            <a:r>
              <a:rPr lang="fr-CA" sz="2000" b="1" dirty="0" smtClean="0"/>
              <a:t>Être proactif (Prévoir)</a:t>
            </a:r>
          </a:p>
          <a:p>
            <a:pPr marL="0" indent="0">
              <a:buNone/>
            </a:pPr>
            <a:r>
              <a:rPr lang="fr-CA" sz="2000" dirty="0" smtClean="0"/>
              <a:t>	Avoir une trousse premier soin accessible </a:t>
            </a:r>
          </a:p>
          <a:p>
            <a:pPr marL="0" indent="0">
              <a:buNone/>
            </a:pPr>
            <a:r>
              <a:rPr lang="fr-CA" sz="2000" dirty="0" smtClean="0"/>
              <a:t>	Faire remplir une </a:t>
            </a:r>
            <a:r>
              <a:rPr lang="fr-CA" sz="2000" dirty="0"/>
              <a:t>f</a:t>
            </a:r>
            <a:r>
              <a:rPr lang="fr-CA" sz="2000" dirty="0" smtClean="0"/>
              <a:t>iche médicale (Une par joueur)</a:t>
            </a:r>
            <a:endParaRPr lang="fr-CA" sz="2000" dirty="0"/>
          </a:p>
        </p:txBody>
      </p:sp>
    </p:spTree>
    <p:extLst>
      <p:ext uri="{BB962C8B-B14F-4D97-AF65-F5344CB8AC3E}">
        <p14:creationId xmlns:p14="http://schemas.microsoft.com/office/powerpoint/2010/main" xmlns="" val="264672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0206" y="3644537"/>
            <a:ext cx="6623585"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TEMPS ÉCOULÉ</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itre 3"/>
          <p:cNvSpPr txBox="1">
            <a:spLocks/>
          </p:cNvSpPr>
          <p:nvPr/>
        </p:nvSpPr>
        <p:spPr>
          <a:xfrm>
            <a:off x="2133600" y="2286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Séances entraînements</a:t>
            </a:r>
            <a:endParaRPr lang="fr-CA" dirty="0"/>
          </a:p>
        </p:txBody>
      </p:sp>
      <p:sp>
        <p:nvSpPr>
          <p:cNvPr id="9" name="Titre 3"/>
          <p:cNvSpPr txBox="1">
            <a:spLocks/>
          </p:cNvSpPr>
          <p:nvPr/>
        </p:nvSpPr>
        <p:spPr>
          <a:xfrm>
            <a:off x="0" y="1371600"/>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Conception séance pleine glace</a:t>
            </a:r>
            <a:endParaRPr lang="fr-CA" dirty="0"/>
          </a:p>
        </p:txBody>
      </p:sp>
    </p:spTree>
    <p:extLst>
      <p:ext uri="{BB962C8B-B14F-4D97-AF65-F5344CB8AC3E}">
        <p14:creationId xmlns:p14="http://schemas.microsoft.com/office/powerpoint/2010/main" xmlns="" val="40202995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304800" y="2133600"/>
            <a:ext cx="8229600" cy="4343400"/>
          </a:xfrm>
        </p:spPr>
        <p:txBody>
          <a:bodyPr>
            <a:normAutofit/>
          </a:bodyPr>
          <a:lstStyle/>
          <a:p>
            <a:pPr>
              <a:buFont typeface="Wingdings" panose="05000000000000000000" pitchFamily="2" charset="2"/>
              <a:buChar char="§"/>
            </a:pPr>
            <a:r>
              <a:rPr lang="fr-CA" sz="2000" dirty="0" smtClean="0"/>
              <a:t>En équipe de 3-4 participants (15 minutes)</a:t>
            </a:r>
          </a:p>
          <a:p>
            <a:pPr>
              <a:buFont typeface="Wingdings" panose="05000000000000000000" pitchFamily="2" charset="2"/>
              <a:buChar char="§"/>
            </a:pPr>
            <a:r>
              <a:rPr lang="fr-CA" sz="2000" dirty="0" smtClean="0"/>
              <a:t>Bâtir une séance d’entraînement </a:t>
            </a:r>
            <a:r>
              <a:rPr lang="fr-CA" sz="2000" dirty="0" err="1" smtClean="0"/>
              <a:t>demi-glace</a:t>
            </a:r>
            <a:r>
              <a:rPr lang="fr-CA" sz="2000" dirty="0" smtClean="0"/>
              <a:t> (1h00) pour la catégorie donnée par le formateur. </a:t>
            </a:r>
          </a:p>
          <a:p>
            <a:pPr>
              <a:buFont typeface="Wingdings" panose="05000000000000000000" pitchFamily="2" charset="2"/>
              <a:buChar char="§"/>
            </a:pPr>
            <a:r>
              <a:rPr lang="fr-CA" sz="2000" dirty="0" smtClean="0"/>
              <a:t>Inclure : </a:t>
            </a:r>
          </a:p>
          <a:p>
            <a:pPr lvl="1">
              <a:buFont typeface="Wingdings" panose="05000000000000000000" pitchFamily="2" charset="2"/>
              <a:buChar char="ü"/>
            </a:pPr>
            <a:r>
              <a:rPr lang="fr-CA" sz="1600" dirty="0" smtClean="0"/>
              <a:t>1 échauffement</a:t>
            </a:r>
          </a:p>
          <a:p>
            <a:pPr lvl="1">
              <a:buFont typeface="Wingdings" panose="05000000000000000000" pitchFamily="2" charset="2"/>
              <a:buChar char="ü"/>
            </a:pPr>
            <a:r>
              <a:rPr lang="fr-CA" sz="1600" dirty="0" smtClean="0"/>
              <a:t>Au moins 1 élément technique</a:t>
            </a:r>
          </a:p>
          <a:p>
            <a:pPr lvl="1">
              <a:buFont typeface="Wingdings" panose="05000000000000000000" pitchFamily="2" charset="2"/>
              <a:buChar char="ü"/>
            </a:pPr>
            <a:r>
              <a:rPr lang="fr-CA" sz="1600" dirty="0" smtClean="0"/>
              <a:t>Au moins 1 tactique individuelle</a:t>
            </a:r>
          </a:p>
          <a:p>
            <a:pPr lvl="1">
              <a:buFont typeface="Wingdings" panose="05000000000000000000" pitchFamily="2" charset="2"/>
              <a:buChar char="ü"/>
            </a:pPr>
            <a:r>
              <a:rPr lang="fr-CA" sz="1600" dirty="0" smtClean="0"/>
              <a:t>1 transition</a:t>
            </a:r>
          </a:p>
          <a:p>
            <a:pPr lvl="1">
              <a:buFont typeface="Wingdings" panose="05000000000000000000" pitchFamily="2" charset="2"/>
              <a:buChar char="ü"/>
            </a:pPr>
            <a:r>
              <a:rPr lang="fr-CA" sz="1600" dirty="0" smtClean="0"/>
              <a:t>1 jeu</a:t>
            </a:r>
          </a:p>
          <a:p>
            <a:pPr lvl="1">
              <a:buFont typeface="Wingdings" panose="05000000000000000000" pitchFamily="2" charset="2"/>
              <a:buChar char="ü"/>
            </a:pPr>
            <a:r>
              <a:rPr lang="fr-CA" sz="1600" dirty="0" smtClean="0"/>
              <a:t>Inscrire les points clés pour chaque exercice.  </a:t>
            </a:r>
          </a:p>
          <a:p>
            <a:pPr>
              <a:buFont typeface="Wingdings" panose="05000000000000000000" pitchFamily="2" charset="2"/>
              <a:buChar char="§"/>
            </a:pPr>
            <a:endParaRPr lang="fr-CA" sz="2000" dirty="0" smtClean="0"/>
          </a:p>
          <a:p>
            <a:pPr>
              <a:buFont typeface="Wingdings" panose="05000000000000000000" pitchFamily="2" charset="2"/>
              <a:buChar char="§"/>
            </a:pPr>
            <a:endParaRPr lang="fr-CA" sz="2000" dirty="0" smtClean="0"/>
          </a:p>
          <a:p>
            <a:pPr>
              <a:buFont typeface="Wingdings" panose="05000000000000000000" pitchFamily="2" charset="2"/>
              <a:buChar char="§"/>
            </a:pPr>
            <a:endParaRPr lang="fr-CA" sz="2000" dirty="0"/>
          </a:p>
        </p:txBody>
      </p:sp>
      <p:sp>
        <p:nvSpPr>
          <p:cNvPr id="6" name="AutoShape 24"/>
          <p:cNvSpPr txBox="1">
            <a:spLocks noChangeArrowheads="1"/>
          </p:cNvSpPr>
          <p:nvPr/>
        </p:nvSpPr>
        <p:spPr bwMode="auto">
          <a:xfrm>
            <a:off x="1905000" y="1417638"/>
            <a:ext cx="5029200" cy="578882"/>
          </a:xfrm>
          <a:prstGeom prst="roundRect">
            <a:avLst>
              <a:gd name="adj" fmla="val 16667"/>
            </a:avLst>
          </a:prstGeom>
          <a:solidFill>
            <a:schemeClr val="bg1">
              <a:lumMod val="75000"/>
            </a:schemeClr>
          </a:solidFill>
          <a:ln w="57150" cmpd="thickThin">
            <a:solidFill>
              <a:srgbClr val="003366"/>
            </a:solidFill>
            <a:round/>
            <a:headEnd/>
            <a:tailEnd/>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mn-cs"/>
              </a:defRPr>
            </a:lvl9pPr>
          </a:lstStyle>
          <a:p>
            <a:pPr algn="ctr">
              <a:spcBef>
                <a:spcPct val="50000"/>
              </a:spcBef>
              <a:buFontTx/>
              <a:buNone/>
            </a:pPr>
            <a:r>
              <a:rPr lang="fr-CA" altLang="fr-FR" sz="2800" b="1" dirty="0" smtClean="0">
                <a:solidFill>
                  <a:srgbClr val="003366"/>
                </a:solidFill>
                <a:latin typeface="Comic Sans MS" panose="030F0702030302020204" pitchFamily="66" charset="0"/>
              </a:rPr>
              <a:t>Petit exercice #2</a:t>
            </a:r>
            <a:endParaRPr lang="fr-CA" altLang="fr-FR" b="1" dirty="0">
              <a:solidFill>
                <a:srgbClr val="003366"/>
              </a:solidFill>
              <a:latin typeface="Comic Sans MS" panose="030F0702030302020204" pitchFamily="66" charset="0"/>
            </a:endParaRPr>
          </a:p>
        </p:txBody>
      </p:sp>
    </p:spTree>
    <p:extLst>
      <p:ext uri="{BB962C8B-B14F-4D97-AF65-F5344CB8AC3E}">
        <p14:creationId xmlns:p14="http://schemas.microsoft.com/office/powerpoint/2010/main" xmlns="" val="53509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215" y="3200400"/>
            <a:ext cx="5017569"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15</a:t>
            </a:r>
            <a:r>
              <a:rPr lang="fr-F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minutes</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itre 3"/>
          <p:cNvSpPr txBox="1">
            <a:spLocks/>
          </p:cNvSpPr>
          <p:nvPr/>
        </p:nvSpPr>
        <p:spPr>
          <a:xfrm>
            <a:off x="2133600" y="2286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Séances entraînements</a:t>
            </a:r>
            <a:endParaRPr lang="fr-CA" dirty="0"/>
          </a:p>
        </p:txBody>
      </p:sp>
      <p:sp>
        <p:nvSpPr>
          <p:cNvPr id="8" name="Titre 3"/>
          <p:cNvSpPr txBox="1">
            <a:spLocks/>
          </p:cNvSpPr>
          <p:nvPr/>
        </p:nvSpPr>
        <p:spPr>
          <a:xfrm>
            <a:off x="0" y="1371600"/>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Conception séance </a:t>
            </a:r>
            <a:r>
              <a:rPr lang="fr-CA" dirty="0" err="1" smtClean="0"/>
              <a:t>demi-glace</a:t>
            </a:r>
            <a:endParaRPr lang="fr-CA" dirty="0"/>
          </a:p>
        </p:txBody>
      </p:sp>
    </p:spTree>
    <p:extLst>
      <p:ext uri="{BB962C8B-B14F-4D97-AF65-F5344CB8AC3E}">
        <p14:creationId xmlns:p14="http://schemas.microsoft.com/office/powerpoint/2010/main" xmlns="" val="435401709"/>
      </p:ext>
    </p:extLst>
  </p:cSld>
  <p:clrMapOvr>
    <a:masterClrMapping/>
  </p:clrMapOvr>
  <mc:AlternateContent xmlns:mc="http://schemas.openxmlformats.org/markup-compatibility/2006">
    <mc:Choice xmlns:p14="http://schemas.microsoft.com/office/powerpoint/2010/main" xmlns="" Requires="p14">
      <p:transition spd="slow" p14:dur="2000" advClick="0" advTm="180000"/>
    </mc:Choice>
    <mc:Fallback>
      <p:transition spd="slow" advClick="0" advTm="18000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0206" y="3644537"/>
            <a:ext cx="6623585" cy="1323439"/>
          </a:xfrm>
          <a:prstGeom prst="rect">
            <a:avLst/>
          </a:prstGeom>
          <a:noFill/>
        </p:spPr>
        <p:txBody>
          <a:bodyPr wrap="squar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rPr>
              <a:t>TEMPS ÉCOULÉ</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itre 3"/>
          <p:cNvSpPr txBox="1">
            <a:spLocks/>
          </p:cNvSpPr>
          <p:nvPr/>
        </p:nvSpPr>
        <p:spPr>
          <a:xfrm>
            <a:off x="2133600" y="228600"/>
            <a:ext cx="655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Séances entraînements</a:t>
            </a:r>
            <a:endParaRPr lang="fr-CA" dirty="0"/>
          </a:p>
        </p:txBody>
      </p:sp>
      <p:sp>
        <p:nvSpPr>
          <p:cNvPr id="9" name="Titre 3"/>
          <p:cNvSpPr txBox="1">
            <a:spLocks/>
          </p:cNvSpPr>
          <p:nvPr/>
        </p:nvSpPr>
        <p:spPr>
          <a:xfrm>
            <a:off x="0" y="1371600"/>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Conception séance </a:t>
            </a:r>
            <a:r>
              <a:rPr lang="fr-CA" dirty="0" err="1" smtClean="0"/>
              <a:t>demi-glace</a:t>
            </a:r>
            <a:endParaRPr lang="fr-CA" dirty="0"/>
          </a:p>
        </p:txBody>
      </p:sp>
    </p:spTree>
    <p:extLst>
      <p:ext uri="{BB962C8B-B14F-4D97-AF65-F5344CB8AC3E}">
        <p14:creationId xmlns:p14="http://schemas.microsoft.com/office/powerpoint/2010/main" xmlns="" val="41242847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33600" y="194469"/>
            <a:ext cx="6553200" cy="1143000"/>
          </a:xfrm>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457200" y="2133600"/>
            <a:ext cx="8229600" cy="4724400"/>
          </a:xfrm>
        </p:spPr>
        <p:txBody>
          <a:bodyPr>
            <a:normAutofit/>
          </a:bodyPr>
          <a:lstStyle/>
          <a:p>
            <a:pPr marL="0" indent="0" algn="ctr">
              <a:buNone/>
            </a:pPr>
            <a:r>
              <a:rPr lang="fr-CA" sz="2000" b="1" dirty="0" smtClean="0"/>
              <a:t>Hockey Canada</a:t>
            </a:r>
          </a:p>
          <a:p>
            <a:pPr marL="0" indent="0">
              <a:buNone/>
            </a:pPr>
            <a:endParaRPr lang="fr-CA" sz="2000" b="1" dirty="0" smtClean="0">
              <a:hlinkClick r:id="rId2"/>
            </a:endParaRPr>
          </a:p>
          <a:p>
            <a:pPr marL="0" indent="0">
              <a:buNone/>
            </a:pPr>
            <a:r>
              <a:rPr lang="fr-CA" sz="2000" dirty="0" smtClean="0">
                <a:hlinkClick r:id="rId2"/>
              </a:rPr>
              <a:t>http</a:t>
            </a:r>
            <a:r>
              <a:rPr lang="fr-CA" sz="2000" dirty="0">
                <a:hlinkClick r:id="rId2"/>
              </a:rPr>
              <a:t>://</a:t>
            </a:r>
            <a:r>
              <a:rPr lang="fr-CA" sz="2000" dirty="0" smtClean="0">
                <a:hlinkClick r:id="rId2"/>
              </a:rPr>
              <a:t>www.hockeycanada.ca/fr-ca/hockey-programs/drill-hub/faq</a:t>
            </a:r>
            <a:endParaRPr lang="fr-CA" sz="2000" dirty="0" smtClean="0"/>
          </a:p>
          <a:p>
            <a:pPr marL="0" indent="0">
              <a:buNone/>
            </a:pPr>
            <a:endParaRPr lang="fr-CA" sz="2000" dirty="0"/>
          </a:p>
          <a:p>
            <a:pPr marL="457200" indent="-457200">
              <a:buAutoNum type="arabicPeriod"/>
            </a:pPr>
            <a:r>
              <a:rPr lang="fr-CA" sz="2000" dirty="0" smtClean="0"/>
              <a:t>Création de votre compte.</a:t>
            </a:r>
          </a:p>
          <a:p>
            <a:pPr marL="457200" indent="-457200">
              <a:buAutoNum type="arabicPeriod"/>
            </a:pPr>
            <a:r>
              <a:rPr lang="fr-CA" sz="2000" dirty="0" smtClean="0"/>
              <a:t>Accès aux exercices de hockey Canada. </a:t>
            </a:r>
          </a:p>
          <a:p>
            <a:pPr marL="457200" indent="-457200">
              <a:buAutoNum type="arabicPeriod"/>
            </a:pPr>
            <a:r>
              <a:rPr lang="fr-CA" sz="2000" dirty="0" smtClean="0"/>
              <a:t>Choisir votre catégorie et l’élément désiré. </a:t>
            </a:r>
          </a:p>
          <a:p>
            <a:pPr marL="0" indent="0">
              <a:buNone/>
            </a:pPr>
            <a:endParaRPr lang="fr-CA" sz="2000" dirty="0" smtClean="0"/>
          </a:p>
          <a:p>
            <a:pPr marL="0" indent="0">
              <a:buNone/>
            </a:pPr>
            <a:r>
              <a:rPr lang="fr-CA" sz="2000" dirty="0" smtClean="0"/>
              <a:t>Plus de 600 exercices sont disponibles.</a:t>
            </a:r>
            <a:endParaRPr lang="fr-CA" sz="2000" dirty="0"/>
          </a:p>
          <a:p>
            <a:pPr marL="0" indent="0">
              <a:buNone/>
            </a:pPr>
            <a:endParaRPr lang="fr-CA" sz="2000" dirty="0"/>
          </a:p>
        </p:txBody>
      </p:sp>
      <p:sp>
        <p:nvSpPr>
          <p:cNvPr id="6" name="Titre 3"/>
          <p:cNvSpPr txBox="1">
            <a:spLocks/>
          </p:cNvSpPr>
          <p:nvPr/>
        </p:nvSpPr>
        <p:spPr>
          <a:xfrm>
            <a:off x="-2177" y="1325143"/>
            <a:ext cx="914399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Outils pour l’entraîneur (exercices)</a:t>
            </a:r>
            <a:endParaRPr lang="fr-CA" dirty="0"/>
          </a:p>
        </p:txBody>
      </p:sp>
      <p:pic>
        <p:nvPicPr>
          <p:cNvPr id="7" name="Picture 4" descr="Fichier:Logo Ãquipe Canada.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25653" y="1955074"/>
            <a:ext cx="799994" cy="75399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Fichier:Logo Ãquipe Canada.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1955074"/>
            <a:ext cx="799994" cy="7539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4933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33600" y="194469"/>
            <a:ext cx="6553200" cy="1143000"/>
          </a:xfrm>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457200" y="2133600"/>
            <a:ext cx="8229600" cy="4724400"/>
          </a:xfrm>
        </p:spPr>
        <p:txBody>
          <a:bodyPr>
            <a:normAutofit/>
          </a:bodyPr>
          <a:lstStyle/>
          <a:p>
            <a:pPr marL="0" indent="0" algn="ctr">
              <a:buNone/>
            </a:pPr>
            <a:r>
              <a:rPr lang="fr-CA" sz="2000" b="1" dirty="0" smtClean="0"/>
              <a:t>Hockey Québec (Entraîneurs)</a:t>
            </a:r>
          </a:p>
          <a:p>
            <a:pPr marL="0" indent="0">
              <a:buNone/>
            </a:pPr>
            <a:endParaRPr lang="fr-CA" sz="2000" b="1" dirty="0" smtClean="0">
              <a:hlinkClick r:id="rId2"/>
            </a:endParaRPr>
          </a:p>
          <a:p>
            <a:pPr marL="0" indent="0">
              <a:buNone/>
            </a:pPr>
            <a:r>
              <a:rPr lang="fr-CA" sz="2000" dirty="0">
                <a:hlinkClick r:id="rId3"/>
              </a:rPr>
              <a:t>http://entraineurs.hockey.qc.ca/fr/index.html</a:t>
            </a:r>
            <a:endParaRPr lang="fr-CA" sz="2000" dirty="0"/>
          </a:p>
          <a:p>
            <a:pPr marL="457200" indent="-457200">
              <a:buAutoNum type="arabicPeriod"/>
            </a:pPr>
            <a:endParaRPr lang="fr-CA" sz="2000" dirty="0" smtClean="0"/>
          </a:p>
          <a:p>
            <a:pPr marL="0" indent="0">
              <a:buNone/>
            </a:pPr>
            <a:endParaRPr lang="fr-CA" sz="2000" dirty="0" smtClean="0"/>
          </a:p>
          <a:p>
            <a:pPr marL="457200" indent="-457200">
              <a:buAutoNum type="arabicPeriod"/>
            </a:pPr>
            <a:r>
              <a:rPr lang="fr-CA" sz="2000" dirty="0" smtClean="0"/>
              <a:t>Section entraîneurs</a:t>
            </a:r>
          </a:p>
          <a:p>
            <a:pPr marL="457200" indent="-457200">
              <a:buAutoNum type="arabicPeriod"/>
            </a:pPr>
            <a:r>
              <a:rPr lang="fr-CA" sz="2000" dirty="0" smtClean="0"/>
              <a:t>Tactiques individuelles</a:t>
            </a:r>
          </a:p>
          <a:p>
            <a:pPr marL="457200" indent="-457200">
              <a:buAutoNum type="arabicPeriod"/>
            </a:pPr>
            <a:r>
              <a:rPr lang="fr-CA" sz="2000" dirty="0" smtClean="0"/>
              <a:t>Joueurs offensifs et défensifs</a:t>
            </a:r>
          </a:p>
          <a:p>
            <a:pPr marL="457200" indent="-457200">
              <a:buAutoNum type="arabicPeriod"/>
            </a:pPr>
            <a:endParaRPr lang="fr-CA" sz="2000" dirty="0"/>
          </a:p>
          <a:p>
            <a:pPr marL="0" indent="0">
              <a:buNone/>
            </a:pPr>
            <a:r>
              <a:rPr lang="fr-CA" sz="2000" dirty="0" smtClean="0"/>
              <a:t>Plus de 100 exercices de tactiques individuelles. </a:t>
            </a:r>
            <a:endParaRPr lang="fr-CA" sz="2000" dirty="0"/>
          </a:p>
        </p:txBody>
      </p:sp>
      <p:sp>
        <p:nvSpPr>
          <p:cNvPr id="6" name="Titre 3"/>
          <p:cNvSpPr txBox="1">
            <a:spLocks/>
          </p:cNvSpPr>
          <p:nvPr/>
        </p:nvSpPr>
        <p:spPr>
          <a:xfrm>
            <a:off x="-2177" y="1325143"/>
            <a:ext cx="914399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Outils pour l’entraîneur (exercices)</a:t>
            </a:r>
            <a:endParaRPr lang="fr-CA" dirty="0"/>
          </a:p>
        </p:txBody>
      </p:sp>
    </p:spTree>
    <p:extLst>
      <p:ext uri="{BB962C8B-B14F-4D97-AF65-F5344CB8AC3E}">
        <p14:creationId xmlns:p14="http://schemas.microsoft.com/office/powerpoint/2010/main" xmlns="" val="33367326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33600" y="194469"/>
            <a:ext cx="6553200" cy="1143000"/>
          </a:xfrm>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457200" y="2133600"/>
            <a:ext cx="8229600" cy="4724400"/>
          </a:xfrm>
        </p:spPr>
        <p:txBody>
          <a:bodyPr>
            <a:normAutofit/>
          </a:bodyPr>
          <a:lstStyle/>
          <a:p>
            <a:pPr marL="0" indent="0" algn="ctr">
              <a:buNone/>
            </a:pPr>
            <a:r>
              <a:rPr lang="fr-CA" sz="2000" b="1" dirty="0" smtClean="0"/>
              <a:t>Hockey Québec</a:t>
            </a:r>
          </a:p>
          <a:p>
            <a:pPr marL="0" indent="0">
              <a:buNone/>
            </a:pPr>
            <a:endParaRPr lang="fr-CA" sz="2000" b="1" dirty="0" smtClean="0">
              <a:hlinkClick r:id="rId2"/>
            </a:endParaRPr>
          </a:p>
          <a:p>
            <a:pPr marL="0" indent="0">
              <a:buNone/>
            </a:pPr>
            <a:r>
              <a:rPr lang="fr-CA" sz="2000" dirty="0">
                <a:hlinkClick r:id="rId3"/>
              </a:rPr>
              <a:t>http://www.hockey.qc.ca/fr/index.html</a:t>
            </a:r>
            <a:endParaRPr lang="fr-CA" sz="2000" dirty="0" smtClean="0"/>
          </a:p>
          <a:p>
            <a:pPr marL="0" indent="0">
              <a:buNone/>
            </a:pPr>
            <a:endParaRPr lang="fr-CA" sz="2000" dirty="0" smtClean="0"/>
          </a:p>
          <a:p>
            <a:pPr marL="457200" indent="-457200">
              <a:buAutoNum type="arabicPeriod"/>
            </a:pPr>
            <a:r>
              <a:rPr lang="fr-CA" sz="2000" dirty="0" smtClean="0"/>
              <a:t>Section documents</a:t>
            </a:r>
          </a:p>
          <a:p>
            <a:pPr marL="457200" indent="-457200">
              <a:buAutoNum type="arabicPeriod"/>
            </a:pPr>
            <a:r>
              <a:rPr lang="fr-CA" sz="2000" dirty="0" smtClean="0"/>
              <a:t>Développement du joueurs </a:t>
            </a:r>
          </a:p>
          <a:p>
            <a:pPr marL="457200" indent="-457200">
              <a:buAutoNum type="arabicPeriod"/>
            </a:pPr>
            <a:r>
              <a:rPr lang="fr-CA" sz="2000" dirty="0" smtClean="0"/>
              <a:t>Entraîneurs</a:t>
            </a:r>
          </a:p>
          <a:p>
            <a:pPr marL="0" indent="0">
              <a:buNone/>
            </a:pPr>
            <a:endParaRPr lang="fr-CA" sz="2000" dirty="0" smtClean="0"/>
          </a:p>
          <a:p>
            <a:pPr marL="0" indent="0">
              <a:buNone/>
            </a:pPr>
            <a:endParaRPr lang="fr-CA" sz="2000" dirty="0" smtClean="0"/>
          </a:p>
          <a:p>
            <a:pPr marL="457200" indent="-457200">
              <a:buAutoNum type="arabicPeriod"/>
            </a:pPr>
            <a:endParaRPr lang="fr-CA" sz="2000" dirty="0"/>
          </a:p>
          <a:p>
            <a:pPr marL="0" indent="0">
              <a:buNone/>
            </a:pPr>
            <a:r>
              <a:rPr lang="fr-CA" sz="2000" dirty="0" smtClean="0"/>
              <a:t>Plus de 300 exercices. </a:t>
            </a:r>
            <a:endParaRPr lang="fr-CA" sz="2000" dirty="0"/>
          </a:p>
        </p:txBody>
      </p:sp>
      <p:sp>
        <p:nvSpPr>
          <p:cNvPr id="6" name="Titre 3"/>
          <p:cNvSpPr txBox="1">
            <a:spLocks/>
          </p:cNvSpPr>
          <p:nvPr/>
        </p:nvSpPr>
        <p:spPr>
          <a:xfrm>
            <a:off x="-2177" y="1325143"/>
            <a:ext cx="914399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Outils pour l’entraîneur (exercices)</a:t>
            </a:r>
            <a:endParaRPr lang="fr-CA" dirty="0"/>
          </a:p>
        </p:txBody>
      </p:sp>
    </p:spTree>
    <p:extLst>
      <p:ext uri="{BB962C8B-B14F-4D97-AF65-F5344CB8AC3E}">
        <p14:creationId xmlns:p14="http://schemas.microsoft.com/office/powerpoint/2010/main" xmlns="" val="18088758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33600" y="194469"/>
            <a:ext cx="6553200" cy="1143000"/>
          </a:xfrm>
        </p:spPr>
        <p:txBody>
          <a:bodyPr/>
          <a:lstStyle/>
          <a:p>
            <a:r>
              <a:rPr lang="fr-CA" dirty="0" smtClean="0"/>
              <a:t>Séances entraînements</a:t>
            </a:r>
            <a:endParaRPr lang="fr-CA" dirty="0"/>
          </a:p>
        </p:txBody>
      </p:sp>
      <p:sp>
        <p:nvSpPr>
          <p:cNvPr id="5" name="Espace réservé du contenu 4"/>
          <p:cNvSpPr>
            <a:spLocks noGrp="1"/>
          </p:cNvSpPr>
          <p:nvPr>
            <p:ph idx="1"/>
          </p:nvPr>
        </p:nvSpPr>
        <p:spPr>
          <a:xfrm>
            <a:off x="457200" y="2133600"/>
            <a:ext cx="8229600" cy="4724400"/>
          </a:xfrm>
        </p:spPr>
        <p:txBody>
          <a:bodyPr>
            <a:normAutofit/>
          </a:bodyPr>
          <a:lstStyle/>
          <a:p>
            <a:pPr marL="0" indent="0" algn="ctr">
              <a:buNone/>
            </a:pPr>
            <a:r>
              <a:rPr lang="fr-CA" sz="2000" b="1" dirty="0" smtClean="0"/>
              <a:t>Google et </a:t>
            </a:r>
            <a:r>
              <a:rPr lang="fr-CA" sz="2000" b="1" dirty="0" err="1" smtClean="0"/>
              <a:t>youtube</a:t>
            </a:r>
            <a:endParaRPr lang="fr-CA" sz="2000" b="1" dirty="0" smtClean="0"/>
          </a:p>
          <a:p>
            <a:pPr marL="0" indent="0">
              <a:buNone/>
            </a:pPr>
            <a:endParaRPr lang="fr-CA" sz="2000" dirty="0" smtClean="0"/>
          </a:p>
          <a:p>
            <a:pPr marL="457200" indent="-457200">
              <a:buAutoNum type="arabicPeriod"/>
            </a:pPr>
            <a:r>
              <a:rPr lang="fr-CA" sz="2000" dirty="0" smtClean="0"/>
              <a:t>Recherchez ‘’ Exercices hockey ‘’ </a:t>
            </a:r>
          </a:p>
          <a:p>
            <a:pPr marL="457200" indent="-457200">
              <a:buAutoNum type="arabicPeriod"/>
            </a:pPr>
            <a:r>
              <a:rPr lang="fr-CA" sz="2000" dirty="0" smtClean="0"/>
              <a:t>Vous pouvez y ajouter des critères précis.  Ex : Exercices hockey passes. </a:t>
            </a:r>
          </a:p>
          <a:p>
            <a:pPr marL="0" indent="0">
              <a:buNone/>
            </a:pPr>
            <a:endParaRPr lang="fr-CA" sz="2000" dirty="0" smtClean="0"/>
          </a:p>
          <a:p>
            <a:pPr marL="0" indent="0">
              <a:buNone/>
            </a:pPr>
            <a:endParaRPr lang="fr-CA" sz="2000" dirty="0" smtClean="0"/>
          </a:p>
          <a:p>
            <a:pPr marL="457200" indent="-457200">
              <a:buAutoNum type="arabicPeriod"/>
            </a:pPr>
            <a:endParaRPr lang="fr-CA" sz="2000" dirty="0" smtClean="0"/>
          </a:p>
          <a:p>
            <a:pPr marL="0" indent="0">
              <a:buNone/>
            </a:pPr>
            <a:r>
              <a:rPr lang="fr-CA" sz="2000" dirty="0" smtClean="0"/>
              <a:t>Des milliers d’exercices en ligne. </a:t>
            </a:r>
            <a:endParaRPr lang="fr-CA" sz="2000" dirty="0"/>
          </a:p>
        </p:txBody>
      </p:sp>
      <p:sp>
        <p:nvSpPr>
          <p:cNvPr id="6" name="Titre 3"/>
          <p:cNvSpPr txBox="1">
            <a:spLocks/>
          </p:cNvSpPr>
          <p:nvPr/>
        </p:nvSpPr>
        <p:spPr>
          <a:xfrm>
            <a:off x="-2177" y="1325143"/>
            <a:ext cx="914399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ln w="3175">
                  <a:solidFill>
                    <a:schemeClr val="bg1"/>
                  </a:solidFill>
                </a:ln>
                <a:solidFill>
                  <a:srgbClr val="002060"/>
                </a:solidFill>
                <a:latin typeface="Impact" pitchFamily="34" charset="0"/>
                <a:ea typeface="+mj-ea"/>
                <a:cs typeface="+mj-cs"/>
              </a:defRPr>
            </a:lvl1pPr>
          </a:lstStyle>
          <a:p>
            <a:r>
              <a:rPr lang="fr-CA" dirty="0" smtClean="0"/>
              <a:t>Outils pour l’entraîneur (exercices)</a:t>
            </a:r>
            <a:endParaRPr lang="fr-CA" dirty="0"/>
          </a:p>
        </p:txBody>
      </p:sp>
    </p:spTree>
    <p:extLst>
      <p:ext uri="{BB962C8B-B14F-4D97-AF65-F5344CB8AC3E}">
        <p14:creationId xmlns:p14="http://schemas.microsoft.com/office/powerpoint/2010/main" xmlns="" val="11997758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z="4800" dirty="0" smtClean="0"/>
              <a:t>MODULE</a:t>
            </a:r>
            <a:endParaRPr lang="fr-CA" sz="4800" dirty="0"/>
          </a:p>
        </p:txBody>
      </p:sp>
      <p:sp>
        <p:nvSpPr>
          <p:cNvPr id="5" name="Espace réservé du contenu 4"/>
          <p:cNvSpPr>
            <a:spLocks noGrp="1"/>
          </p:cNvSpPr>
          <p:nvPr>
            <p:ph idx="1"/>
          </p:nvPr>
        </p:nvSpPr>
        <p:spPr>
          <a:xfrm>
            <a:off x="457200" y="1600200"/>
            <a:ext cx="8229600" cy="5257800"/>
          </a:xfrm>
        </p:spPr>
        <p:txBody>
          <a:bodyPr>
            <a:normAutofit/>
          </a:bodyPr>
          <a:lstStyle/>
          <a:p>
            <a:pPr marL="0" indent="0" algn="ctr">
              <a:buNone/>
            </a:pPr>
            <a:endParaRPr lang="fr-CA" sz="4800" b="1" dirty="0" smtClean="0"/>
          </a:p>
          <a:p>
            <a:pPr marL="0" indent="0" algn="ctr">
              <a:buNone/>
            </a:pPr>
            <a:endParaRPr lang="fr-CA" sz="3600" b="1" dirty="0" smtClean="0"/>
          </a:p>
          <a:p>
            <a:pPr marL="0" indent="0" algn="ctr">
              <a:buNone/>
            </a:pPr>
            <a:endParaRPr lang="fr-CA" sz="1600" b="1" dirty="0"/>
          </a:p>
          <a:p>
            <a:pPr marL="0" indent="0" algn="ctr">
              <a:buNone/>
            </a:pPr>
            <a:r>
              <a:rPr lang="fr-CA" sz="4800" b="1" dirty="0" smtClean="0"/>
              <a:t>QUIZ</a:t>
            </a:r>
            <a:endParaRPr lang="fr-CA" sz="4800" b="1" dirty="0"/>
          </a:p>
        </p:txBody>
      </p:sp>
    </p:spTree>
    <p:extLst>
      <p:ext uri="{BB962C8B-B14F-4D97-AF65-F5344CB8AC3E}">
        <p14:creationId xmlns:p14="http://schemas.microsoft.com/office/powerpoint/2010/main" xmlns="" val="15041429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QUIZ</a:t>
            </a:r>
            <a:endParaRPr lang="fr-CA" dirty="0"/>
          </a:p>
        </p:txBody>
      </p:sp>
      <p:sp>
        <p:nvSpPr>
          <p:cNvPr id="5" name="Espace réservé du contenu 4"/>
          <p:cNvSpPr>
            <a:spLocks noGrp="1"/>
          </p:cNvSpPr>
          <p:nvPr>
            <p:ph idx="1"/>
          </p:nvPr>
        </p:nvSpPr>
        <p:spPr>
          <a:xfrm>
            <a:off x="457200" y="1981200"/>
            <a:ext cx="8229600" cy="4114800"/>
          </a:xfrm>
        </p:spPr>
        <p:txBody>
          <a:bodyPr>
            <a:normAutofit/>
          </a:bodyPr>
          <a:lstStyle/>
          <a:p>
            <a:pPr>
              <a:buFont typeface="Wingdings" panose="05000000000000000000" pitchFamily="2" charset="2"/>
              <a:buChar char="§"/>
            </a:pPr>
            <a:r>
              <a:rPr lang="fr-CA" sz="2800" dirty="0" smtClean="0"/>
              <a:t>Retour sur le contenu du stage</a:t>
            </a:r>
          </a:p>
          <a:p>
            <a:pPr>
              <a:buFont typeface="Wingdings" panose="05000000000000000000" pitchFamily="2" charset="2"/>
              <a:buChar char="§"/>
            </a:pPr>
            <a:endParaRPr lang="fr-CA" sz="2800" dirty="0" smtClean="0"/>
          </a:p>
          <a:p>
            <a:pPr>
              <a:buFont typeface="Wingdings" panose="05000000000000000000" pitchFamily="2" charset="2"/>
              <a:buChar char="§"/>
            </a:pPr>
            <a:r>
              <a:rPr lang="fr-CA" sz="2800" dirty="0" smtClean="0"/>
              <a:t>Travail individuel</a:t>
            </a:r>
          </a:p>
          <a:p>
            <a:pPr>
              <a:buFont typeface="Wingdings" panose="05000000000000000000" pitchFamily="2" charset="2"/>
              <a:buChar char="§"/>
            </a:pPr>
            <a:endParaRPr lang="fr-CA" sz="2800" dirty="0" smtClean="0"/>
          </a:p>
          <a:p>
            <a:pPr>
              <a:buFont typeface="Wingdings" panose="05000000000000000000" pitchFamily="2" charset="2"/>
              <a:buChar char="§"/>
            </a:pPr>
            <a:r>
              <a:rPr lang="fr-CA" sz="2800" dirty="0" smtClean="0"/>
              <a:t>15 minutes</a:t>
            </a:r>
          </a:p>
          <a:p>
            <a:pPr>
              <a:buFont typeface="Wingdings" panose="05000000000000000000" pitchFamily="2" charset="2"/>
              <a:buChar char="§"/>
            </a:pPr>
            <a:endParaRPr lang="fr-CA" sz="2800" dirty="0" smtClean="0"/>
          </a:p>
          <a:p>
            <a:pPr>
              <a:buFont typeface="Wingdings" panose="05000000000000000000" pitchFamily="2" charset="2"/>
              <a:buChar char="§"/>
            </a:pPr>
            <a:r>
              <a:rPr lang="fr-CA" sz="2800" dirty="0" smtClean="0"/>
              <a:t>Correction ensemble par la suite</a:t>
            </a:r>
          </a:p>
          <a:p>
            <a:pPr>
              <a:buFont typeface="Wingdings" panose="05000000000000000000" pitchFamily="2" charset="2"/>
              <a:buChar char="§"/>
            </a:pPr>
            <a:endParaRPr lang="fr-CA" sz="2000" dirty="0"/>
          </a:p>
        </p:txBody>
      </p:sp>
    </p:spTree>
    <p:extLst>
      <p:ext uri="{BB962C8B-B14F-4D97-AF65-F5344CB8AC3E}">
        <p14:creationId xmlns:p14="http://schemas.microsoft.com/office/powerpoint/2010/main" xmlns="" val="41791138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3247</Words>
  <Application>Microsoft Office PowerPoint</Application>
  <PresentationFormat>Affichage à l'écran (4:3)</PresentationFormat>
  <Paragraphs>1016</Paragraphs>
  <Slides>103</Slides>
  <Notes>20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103</vt:i4>
      </vt:variant>
    </vt:vector>
  </HeadingPairs>
  <TitlesOfParts>
    <vt:vector size="106" baseType="lpstr">
      <vt:lpstr>Thème Office</vt:lpstr>
      <vt:lpstr>Document</vt:lpstr>
      <vt:lpstr>Graphique</vt:lpstr>
      <vt:lpstr>FORMATION ENTRAÎNEURS</vt:lpstr>
      <vt:lpstr>Mot de bienvenue</vt:lpstr>
      <vt:lpstr>Horaire</vt:lpstr>
      <vt:lpstr>MODULE</vt:lpstr>
      <vt:lpstr>Introduction au programme</vt:lpstr>
      <vt:lpstr>Profils entraîneurs Hockey Canada</vt:lpstr>
      <vt:lpstr>Introduction au programme</vt:lpstr>
      <vt:lpstr>MODULE</vt:lpstr>
      <vt:lpstr>Sécurité</vt:lpstr>
      <vt:lpstr>MODULE</vt:lpstr>
      <vt:lpstr>Rôle de l’entraîneur</vt:lpstr>
      <vt:lpstr>Rôle de l’entraîneur</vt:lpstr>
      <vt:lpstr>Rôle de l’entraîneur</vt:lpstr>
      <vt:lpstr>Rôle de l’entraîneur</vt:lpstr>
      <vt:lpstr>Rôle de l’entraîneur</vt:lpstr>
      <vt:lpstr>Rôle de l’entraîneur</vt:lpstr>
      <vt:lpstr>Rôle de l’entraîneur</vt:lpstr>
      <vt:lpstr>Rôle de l’entraîneur</vt:lpstr>
      <vt:lpstr>Rôle de l’entraîneur</vt:lpstr>
      <vt:lpstr>MODULE</vt:lpstr>
      <vt:lpstr>Enseignement des habiletés</vt:lpstr>
      <vt:lpstr>Enseignement des habiletés</vt:lpstr>
      <vt:lpstr>Enseignement des habiletés</vt:lpstr>
      <vt:lpstr>Enseignement des habiletés</vt:lpstr>
      <vt:lpstr>Enseignement des habiletés</vt:lpstr>
      <vt:lpstr>Enseignement des habiletés</vt:lpstr>
      <vt:lpstr>MODULE</vt:lpstr>
      <vt:lpstr>Lexique Canadian Way</vt:lpstr>
      <vt:lpstr>Lexique Canadian Way</vt:lpstr>
      <vt:lpstr>Lexique Canadian Way</vt:lpstr>
      <vt:lpstr>Lexique Canadian Way</vt:lpstr>
      <vt:lpstr>Lexique Canadian Way</vt:lpstr>
      <vt:lpstr>Diapositive 33</vt:lpstr>
      <vt:lpstr>MODULE</vt:lpstr>
      <vt:lpstr>Les gestes techniques</vt:lpstr>
      <vt:lpstr>Les gestes techniques</vt:lpstr>
      <vt:lpstr>Les tactiques individuelles</vt:lpstr>
      <vt:lpstr>Les tactiques collectives</vt:lpstr>
      <vt:lpstr>MODULE</vt:lpstr>
      <vt:lpstr>Bâtir la saison</vt:lpstr>
      <vt:lpstr>Bâtir la saison</vt:lpstr>
      <vt:lpstr>Bâtir la saison</vt:lpstr>
      <vt:lpstr>Bâtir la saison</vt:lpstr>
      <vt:lpstr>Bâtir la saison</vt:lpstr>
      <vt:lpstr>Bâtir la saison</vt:lpstr>
      <vt:lpstr>MODULE</vt:lpstr>
      <vt:lpstr>Planification annuelle</vt:lpstr>
      <vt:lpstr>Planification annuelle</vt:lpstr>
      <vt:lpstr>Diapositive 49</vt:lpstr>
      <vt:lpstr>Planification annuelle</vt:lpstr>
      <vt:lpstr>Diapositive 51</vt:lpstr>
      <vt:lpstr>Planification annuelle</vt:lpstr>
      <vt:lpstr>Diapositive 53</vt:lpstr>
      <vt:lpstr>Planification annuelle</vt:lpstr>
      <vt:lpstr>Diapositive 55</vt:lpstr>
      <vt:lpstr>Grille de planification annuelle</vt:lpstr>
      <vt:lpstr>MODULE</vt:lpstr>
      <vt:lpstr>Rôle Entraîneur</vt:lpstr>
      <vt:lpstr>Rôle parent</vt:lpstr>
      <vt:lpstr>Rôle officiel</vt:lpstr>
      <vt:lpstr>Intervenants</vt:lpstr>
      <vt:lpstr>MODULE</vt:lpstr>
      <vt:lpstr>Thématiques </vt:lpstr>
      <vt:lpstr>Thématiques </vt:lpstr>
      <vt:lpstr>Thématiques</vt:lpstr>
      <vt:lpstr>Thématiques</vt:lpstr>
      <vt:lpstr>Thématiques </vt:lpstr>
      <vt:lpstr>Thématiques </vt:lpstr>
      <vt:lpstr>DÎNER</vt:lpstr>
      <vt:lpstr>SÉANCE SUR GLACE</vt:lpstr>
      <vt:lpstr>Diapositive 71</vt:lpstr>
      <vt:lpstr>MODULE</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Séances entraînements</vt:lpstr>
      <vt:lpstr>Diapositive 89</vt:lpstr>
      <vt:lpstr>Diapositive 90</vt:lpstr>
      <vt:lpstr>Séances entraînements</vt:lpstr>
      <vt:lpstr>Diapositive 92</vt:lpstr>
      <vt:lpstr>Diapositive 93</vt:lpstr>
      <vt:lpstr>Séances entraînements</vt:lpstr>
      <vt:lpstr>Séances entraînements</vt:lpstr>
      <vt:lpstr>Séances entraînements</vt:lpstr>
      <vt:lpstr>Séances entraînements</vt:lpstr>
      <vt:lpstr>MODULE</vt:lpstr>
      <vt:lpstr>QUIZ</vt:lpstr>
      <vt:lpstr>Diapositive 100</vt:lpstr>
      <vt:lpstr>Diapositive 101</vt:lpstr>
      <vt:lpstr>MODULE</vt:lpstr>
      <vt:lpstr>MERCI</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cmraymond</dc:creator>
  <cp:lastModifiedBy>cdarcy</cp:lastModifiedBy>
  <cp:revision>87</cp:revision>
  <dcterms:created xsi:type="dcterms:W3CDTF">2011-12-16T15:57:09Z</dcterms:created>
  <dcterms:modified xsi:type="dcterms:W3CDTF">2018-11-26T19:45:01Z</dcterms:modified>
</cp:coreProperties>
</file>